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1"/>
  </p:sldMasterIdLst>
  <p:notesMasterIdLst>
    <p:notesMasterId r:id="rId13"/>
  </p:notesMasterIdLst>
  <p:handoutMasterIdLst>
    <p:handoutMasterId r:id="rId14"/>
  </p:handoutMasterIdLst>
  <p:sldIdLst>
    <p:sldId id="256" r:id="rId2"/>
    <p:sldId id="345" r:id="rId3"/>
    <p:sldId id="366" r:id="rId4"/>
    <p:sldId id="360" r:id="rId5"/>
    <p:sldId id="370" r:id="rId6"/>
    <p:sldId id="368" r:id="rId7"/>
    <p:sldId id="369" r:id="rId8"/>
    <p:sldId id="372" r:id="rId9"/>
    <p:sldId id="346" r:id="rId10"/>
    <p:sldId id="347" r:id="rId11"/>
    <p:sldId id="35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36C"/>
    <a:srgbClr val="A1B442"/>
    <a:srgbClr val="CF6E3B"/>
    <a:srgbClr val="227A72"/>
    <a:srgbClr val="B21513"/>
    <a:srgbClr val="EC6311"/>
    <a:srgbClr val="DFB128"/>
    <a:srgbClr val="6BAD90"/>
    <a:srgbClr val="54849B"/>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77203" autoAdjust="0"/>
  </p:normalViewPr>
  <p:slideViewPr>
    <p:cSldViewPr snapToGrid="0">
      <p:cViewPr varScale="1">
        <p:scale>
          <a:sx n="67" d="100"/>
          <a:sy n="67" d="100"/>
        </p:scale>
        <p:origin x="1848" y="67"/>
      </p:cViewPr>
      <p:guideLst>
        <p:guide orient="horz" pos="2160"/>
        <p:guide pos="2880"/>
      </p:guideLst>
    </p:cSldViewPr>
  </p:slideViewPr>
  <p:outlineViewPr>
    <p:cViewPr>
      <p:scale>
        <a:sx n="33" d="100"/>
        <a:sy n="33" d="100"/>
      </p:scale>
      <p:origin x="0" y="-10320"/>
    </p:cViewPr>
  </p:outlineViewPr>
  <p:notesTextViewPr>
    <p:cViewPr>
      <p:scale>
        <a:sx n="1" d="1"/>
        <a:sy n="1" d="1"/>
      </p:scale>
      <p:origin x="0" y="0"/>
    </p:cViewPr>
  </p:notesTextViewPr>
  <p:sorterViewPr>
    <p:cViewPr>
      <p:scale>
        <a:sx n="100" d="100"/>
        <a:sy n="100" d="100"/>
      </p:scale>
      <p:origin x="0" y="-1733"/>
    </p:cViewPr>
  </p:sorterViewPr>
  <p:notesViewPr>
    <p:cSldViewPr snapToGrid="0">
      <p:cViewPr varScale="1">
        <p:scale>
          <a:sx n="65" d="100"/>
          <a:sy n="65"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BCE07A03-711A-44EC-A975-7E0BC02A0632}" type="datetimeFigureOut">
              <a:rPr lang="en-US" smtClean="0"/>
              <a:t>11/17/2021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91351B3-F4D3-4B0E-8BB9-5631CA9D0F1C}" type="slidenum">
              <a:rPr lang="en-US" smtClean="0"/>
              <a:t>‹#›</a:t>
            </a:fld>
            <a:endParaRPr lang="en-US"/>
          </a:p>
        </p:txBody>
      </p:sp>
    </p:spTree>
    <p:extLst>
      <p:ext uri="{BB962C8B-B14F-4D97-AF65-F5344CB8AC3E}">
        <p14:creationId xmlns:p14="http://schemas.microsoft.com/office/powerpoint/2010/main" val="3737791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AC958061-D243-4ADA-BF1A-0BC655FEEDA8}" type="datetimeFigureOut">
              <a:rPr lang="en-US" smtClean="0"/>
              <a:t>11/17/2021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6441409A-6B17-4164-A4CB-D910F9D79B06}" type="slidenum">
              <a:rPr lang="en-US" smtClean="0"/>
              <a:t>‹#›</a:t>
            </a:fld>
            <a:endParaRPr lang="en-US"/>
          </a:p>
        </p:txBody>
      </p:sp>
    </p:spTree>
    <p:extLst>
      <p:ext uri="{BB962C8B-B14F-4D97-AF65-F5344CB8AC3E}">
        <p14:creationId xmlns:p14="http://schemas.microsoft.com/office/powerpoint/2010/main" val="83692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93371" y="4473576"/>
            <a:ext cx="4223658" cy="3660774"/>
          </a:xfrm>
        </p:spPr>
        <p:txBody>
          <a:bodyPr/>
          <a:lstStyle/>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6441409A-6B17-4164-A4CB-D910F9D79B06}" type="slidenum">
              <a:rPr lang="en-US" smtClean="0"/>
              <a:t>1</a:t>
            </a:fld>
            <a:endParaRPr lang="en-US"/>
          </a:p>
        </p:txBody>
      </p:sp>
    </p:spTree>
    <p:extLst>
      <p:ext uri="{BB962C8B-B14F-4D97-AF65-F5344CB8AC3E}">
        <p14:creationId xmlns:p14="http://schemas.microsoft.com/office/powerpoint/2010/main" val="104331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73576"/>
            <a:ext cx="4321630" cy="3660774"/>
          </a:xfrm>
        </p:spPr>
        <p:txBody>
          <a:bodyPr/>
          <a:lstStyle/>
          <a:p>
            <a:pPr marL="0" indent="0" hangingPunct="0">
              <a:lnSpc>
                <a:spcPct val="93000"/>
              </a:lnSpc>
              <a:buClr>
                <a:srgbClr val="006666"/>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600" dirty="0">
                <a:solidFill>
                  <a:srgbClr val="000000"/>
                </a:solidFill>
              </a:rPr>
              <a:t>https://www.nptrust.org/reports/daf-report/</a:t>
            </a:r>
          </a:p>
          <a:p>
            <a:pPr marL="0" indent="0" hangingPunct="0">
              <a:lnSpc>
                <a:spcPct val="93000"/>
              </a:lnSpc>
              <a:buClr>
                <a:srgbClr val="006666"/>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1600" dirty="0">
              <a:solidFill>
                <a:srgbClr val="000000"/>
              </a:solidFill>
            </a:endParaRPr>
          </a:p>
        </p:txBody>
      </p:sp>
      <p:sp>
        <p:nvSpPr>
          <p:cNvPr id="4" name="Slide Number Placeholder 3"/>
          <p:cNvSpPr>
            <a:spLocks noGrp="1"/>
          </p:cNvSpPr>
          <p:nvPr>
            <p:ph type="sldNum" sz="quarter" idx="10"/>
          </p:nvPr>
        </p:nvSpPr>
        <p:spPr/>
        <p:txBody>
          <a:bodyPr/>
          <a:lstStyle/>
          <a:p>
            <a:fld id="{6441409A-6B17-4164-A4CB-D910F9D79B06}" type="slidenum">
              <a:rPr lang="en-US" smtClean="0"/>
              <a:t>2</a:t>
            </a:fld>
            <a:endParaRPr lang="en-US"/>
          </a:p>
        </p:txBody>
      </p:sp>
    </p:spTree>
    <p:extLst>
      <p:ext uri="{BB962C8B-B14F-4D97-AF65-F5344CB8AC3E}">
        <p14:creationId xmlns:p14="http://schemas.microsoft.com/office/powerpoint/2010/main" val="263182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73576"/>
            <a:ext cx="4321630" cy="3660774"/>
          </a:xfrm>
        </p:spPr>
        <p:txBody>
          <a:bodyPr/>
          <a:lstStyle/>
          <a:p>
            <a:pPr marL="0" indent="0" hangingPunct="0">
              <a:lnSpc>
                <a:spcPct val="93000"/>
              </a:lnSpc>
              <a:buClr>
                <a:srgbClr val="006666"/>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600" dirty="0">
                <a:solidFill>
                  <a:srgbClr val="000000"/>
                </a:solidFill>
              </a:rPr>
              <a:t>https://www.nptrust.org/reports/daf-report/</a:t>
            </a:r>
          </a:p>
          <a:p>
            <a:pPr marL="0" indent="0" hangingPunct="0">
              <a:lnSpc>
                <a:spcPct val="93000"/>
              </a:lnSpc>
              <a:buClr>
                <a:srgbClr val="006666"/>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1600" dirty="0">
              <a:solidFill>
                <a:srgbClr val="000000"/>
              </a:solidFill>
            </a:endParaRPr>
          </a:p>
        </p:txBody>
      </p:sp>
      <p:sp>
        <p:nvSpPr>
          <p:cNvPr id="4" name="Slide Number Placeholder 3"/>
          <p:cNvSpPr>
            <a:spLocks noGrp="1"/>
          </p:cNvSpPr>
          <p:nvPr>
            <p:ph type="sldNum" sz="quarter" idx="10"/>
          </p:nvPr>
        </p:nvSpPr>
        <p:spPr/>
        <p:txBody>
          <a:bodyPr/>
          <a:lstStyle/>
          <a:p>
            <a:fld id="{6441409A-6B17-4164-A4CB-D910F9D79B06}" type="slidenum">
              <a:rPr lang="en-US" smtClean="0"/>
              <a:t>3</a:t>
            </a:fld>
            <a:endParaRPr lang="en-US"/>
          </a:p>
        </p:txBody>
      </p:sp>
    </p:spTree>
    <p:extLst>
      <p:ext uri="{BB962C8B-B14F-4D97-AF65-F5344CB8AC3E}">
        <p14:creationId xmlns:p14="http://schemas.microsoft.com/office/powerpoint/2010/main" val="183299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73576"/>
            <a:ext cx="4321630" cy="3660774"/>
          </a:xfrm>
        </p:spPr>
        <p:txBody>
          <a:bodyPr/>
          <a:lstStyle/>
          <a:p>
            <a:pPr marL="0" indent="0" hangingPunct="0">
              <a:lnSpc>
                <a:spcPct val="93000"/>
              </a:lnSpc>
              <a:buClr>
                <a:srgbClr val="006666"/>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1600" dirty="0">
              <a:solidFill>
                <a:srgbClr val="000000"/>
              </a:solidFill>
            </a:endParaRPr>
          </a:p>
        </p:txBody>
      </p:sp>
      <p:sp>
        <p:nvSpPr>
          <p:cNvPr id="4" name="Slide Number Placeholder 3"/>
          <p:cNvSpPr>
            <a:spLocks noGrp="1"/>
          </p:cNvSpPr>
          <p:nvPr>
            <p:ph type="sldNum" sz="quarter" idx="10"/>
          </p:nvPr>
        </p:nvSpPr>
        <p:spPr/>
        <p:txBody>
          <a:bodyPr/>
          <a:lstStyle/>
          <a:p>
            <a:fld id="{6441409A-6B17-4164-A4CB-D910F9D79B06}" type="slidenum">
              <a:rPr lang="en-US" smtClean="0"/>
              <a:t>4</a:t>
            </a:fld>
            <a:endParaRPr lang="en-US"/>
          </a:p>
        </p:txBody>
      </p:sp>
    </p:spTree>
    <p:extLst>
      <p:ext uri="{BB962C8B-B14F-4D97-AF65-F5344CB8AC3E}">
        <p14:creationId xmlns:p14="http://schemas.microsoft.com/office/powerpoint/2010/main" val="180425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73576"/>
            <a:ext cx="4321630" cy="3660774"/>
          </a:xfrm>
        </p:spPr>
        <p:txBody>
          <a:bodyPr/>
          <a:lstStyle/>
          <a:p>
            <a:pPr marL="0" indent="0" hangingPunct="0">
              <a:lnSpc>
                <a:spcPct val="93000"/>
              </a:lnSpc>
              <a:buClr>
                <a:srgbClr val="006666"/>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1600" dirty="0">
              <a:solidFill>
                <a:srgbClr val="000000"/>
              </a:solidFill>
            </a:endParaRPr>
          </a:p>
        </p:txBody>
      </p:sp>
      <p:sp>
        <p:nvSpPr>
          <p:cNvPr id="4" name="Slide Number Placeholder 3"/>
          <p:cNvSpPr>
            <a:spLocks noGrp="1"/>
          </p:cNvSpPr>
          <p:nvPr>
            <p:ph type="sldNum" sz="quarter" idx="10"/>
          </p:nvPr>
        </p:nvSpPr>
        <p:spPr/>
        <p:txBody>
          <a:bodyPr/>
          <a:lstStyle/>
          <a:p>
            <a:fld id="{6441409A-6B17-4164-A4CB-D910F9D79B06}" type="slidenum">
              <a:rPr lang="en-US" smtClean="0"/>
              <a:t>5</a:t>
            </a:fld>
            <a:endParaRPr lang="en-US"/>
          </a:p>
        </p:txBody>
      </p:sp>
    </p:spTree>
    <p:extLst>
      <p:ext uri="{BB962C8B-B14F-4D97-AF65-F5344CB8AC3E}">
        <p14:creationId xmlns:p14="http://schemas.microsoft.com/office/powerpoint/2010/main" val="73419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73576"/>
            <a:ext cx="4321630" cy="3660774"/>
          </a:xfrm>
        </p:spPr>
        <p:txBody>
          <a:bodyPr/>
          <a:lstStyle/>
          <a:p>
            <a:pPr marL="0" indent="0" hangingPunct="0">
              <a:lnSpc>
                <a:spcPct val="93000"/>
              </a:lnSpc>
              <a:buClr>
                <a:srgbClr val="006666"/>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1600" dirty="0">
              <a:solidFill>
                <a:srgbClr val="000000"/>
              </a:solidFill>
            </a:endParaRPr>
          </a:p>
        </p:txBody>
      </p:sp>
      <p:sp>
        <p:nvSpPr>
          <p:cNvPr id="4" name="Slide Number Placeholder 3"/>
          <p:cNvSpPr>
            <a:spLocks noGrp="1"/>
          </p:cNvSpPr>
          <p:nvPr>
            <p:ph type="sldNum" sz="quarter" idx="10"/>
          </p:nvPr>
        </p:nvSpPr>
        <p:spPr/>
        <p:txBody>
          <a:bodyPr/>
          <a:lstStyle/>
          <a:p>
            <a:fld id="{6441409A-6B17-4164-A4CB-D910F9D79B06}" type="slidenum">
              <a:rPr lang="en-US" smtClean="0"/>
              <a:t>6</a:t>
            </a:fld>
            <a:endParaRPr lang="en-US"/>
          </a:p>
        </p:txBody>
      </p:sp>
    </p:spTree>
    <p:extLst>
      <p:ext uri="{BB962C8B-B14F-4D97-AF65-F5344CB8AC3E}">
        <p14:creationId xmlns:p14="http://schemas.microsoft.com/office/powerpoint/2010/main" val="9153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73576"/>
            <a:ext cx="4321630" cy="3660774"/>
          </a:xfrm>
        </p:spPr>
        <p:txBody>
          <a:bodyPr/>
          <a:lstStyle/>
          <a:p>
            <a:pPr marL="0" indent="0" hangingPunct="0">
              <a:lnSpc>
                <a:spcPct val="93000"/>
              </a:lnSpc>
              <a:buClr>
                <a:srgbClr val="006666"/>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1600" dirty="0">
              <a:solidFill>
                <a:srgbClr val="000000"/>
              </a:solidFill>
            </a:endParaRPr>
          </a:p>
        </p:txBody>
      </p:sp>
      <p:sp>
        <p:nvSpPr>
          <p:cNvPr id="4" name="Slide Number Placeholder 3"/>
          <p:cNvSpPr>
            <a:spLocks noGrp="1"/>
          </p:cNvSpPr>
          <p:nvPr>
            <p:ph type="sldNum" sz="quarter" idx="10"/>
          </p:nvPr>
        </p:nvSpPr>
        <p:spPr/>
        <p:txBody>
          <a:bodyPr/>
          <a:lstStyle/>
          <a:p>
            <a:fld id="{6441409A-6B17-4164-A4CB-D910F9D79B06}" type="slidenum">
              <a:rPr lang="en-US" smtClean="0"/>
              <a:t>7</a:t>
            </a:fld>
            <a:endParaRPr lang="en-US"/>
          </a:p>
        </p:txBody>
      </p:sp>
    </p:spTree>
    <p:extLst>
      <p:ext uri="{BB962C8B-B14F-4D97-AF65-F5344CB8AC3E}">
        <p14:creationId xmlns:p14="http://schemas.microsoft.com/office/powerpoint/2010/main" val="64765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73576"/>
            <a:ext cx="4321630" cy="3660774"/>
          </a:xfrm>
        </p:spPr>
        <p:txBody>
          <a:bodyPr/>
          <a:lstStyle/>
          <a:p>
            <a:pPr marL="0" indent="0" hangingPunct="0">
              <a:lnSpc>
                <a:spcPct val="93000"/>
              </a:lnSpc>
              <a:buClr>
                <a:srgbClr val="006666"/>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1600" dirty="0">
              <a:solidFill>
                <a:srgbClr val="000000"/>
              </a:solidFill>
            </a:endParaRPr>
          </a:p>
        </p:txBody>
      </p:sp>
      <p:sp>
        <p:nvSpPr>
          <p:cNvPr id="4" name="Slide Number Placeholder 3"/>
          <p:cNvSpPr>
            <a:spLocks noGrp="1"/>
          </p:cNvSpPr>
          <p:nvPr>
            <p:ph type="sldNum" sz="quarter" idx="10"/>
          </p:nvPr>
        </p:nvSpPr>
        <p:spPr/>
        <p:txBody>
          <a:bodyPr/>
          <a:lstStyle/>
          <a:p>
            <a:fld id="{6441409A-6B17-4164-A4CB-D910F9D79B06}" type="slidenum">
              <a:rPr lang="en-US" smtClean="0"/>
              <a:t>8</a:t>
            </a:fld>
            <a:endParaRPr lang="en-US"/>
          </a:p>
        </p:txBody>
      </p:sp>
    </p:spTree>
    <p:extLst>
      <p:ext uri="{BB962C8B-B14F-4D97-AF65-F5344CB8AC3E}">
        <p14:creationId xmlns:p14="http://schemas.microsoft.com/office/powerpoint/2010/main" val="8745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41409A-6B17-4164-A4CB-D910F9D79B06}" type="slidenum">
              <a:rPr lang="en-US" smtClean="0"/>
              <a:t>11</a:t>
            </a:fld>
            <a:endParaRPr lang="en-US"/>
          </a:p>
        </p:txBody>
      </p:sp>
    </p:spTree>
    <p:extLst>
      <p:ext uri="{BB962C8B-B14F-4D97-AF65-F5344CB8AC3E}">
        <p14:creationId xmlns:p14="http://schemas.microsoft.com/office/powerpoint/2010/main" val="395436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B878-13CC-4FDF-91CA-91D48B8DE3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59C5CD2-5B4D-4E8C-AF51-B277EAD0778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A1BD71-80DE-43F4-85D0-0AA926FF21CE}"/>
              </a:ext>
            </a:extLst>
          </p:cNvPr>
          <p:cNvSpPr>
            <a:spLocks noGrp="1"/>
          </p:cNvSpPr>
          <p:nvPr>
            <p:ph type="dt" sz="half" idx="10"/>
          </p:nvPr>
        </p:nvSpPr>
        <p:spPr/>
        <p:txBody>
          <a:bodyPr/>
          <a:lstStyle/>
          <a:p>
            <a:fld id="{ECD19FB2-3AAB-4D03-B13A-2960828C78E3}" type="datetimeFigureOut">
              <a:rPr lang="en-US" smtClean="0"/>
              <a:t>11/17/2021</a:t>
            </a:fld>
            <a:endParaRPr lang="en-US" dirty="0"/>
          </a:p>
        </p:txBody>
      </p:sp>
      <p:sp>
        <p:nvSpPr>
          <p:cNvPr id="5" name="Footer Placeholder 4">
            <a:extLst>
              <a:ext uri="{FF2B5EF4-FFF2-40B4-BE49-F238E27FC236}">
                <a16:creationId xmlns:a16="http://schemas.microsoft.com/office/drawing/2014/main" id="{5176B993-B8F0-40EE-9E0E-5D42AC7274D8}"/>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E9347873-E15D-4500-AE9C-13D61530603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988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D7B3-D465-4577-A978-8AD642652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F95F1-EF6B-4FB1-9EDC-CD57478EC1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7BB56-985A-4DC5-A781-D49EA24E5827}"/>
              </a:ext>
            </a:extLst>
          </p:cNvPr>
          <p:cNvSpPr>
            <a:spLocks noGrp="1"/>
          </p:cNvSpPr>
          <p:nvPr>
            <p:ph type="dt" sz="half" idx="10"/>
          </p:nvPr>
        </p:nvSpPr>
        <p:spPr/>
        <p:txBody>
          <a:bodyPr/>
          <a:lstStyle/>
          <a:p>
            <a:fld id="{0DED02AE-B9A4-47BD-AF8E-97E16144138B}" type="datetimeFigureOut">
              <a:rPr lang="en-US" smtClean="0"/>
              <a:t>11/17/2021</a:t>
            </a:fld>
            <a:endParaRPr lang="en-US" dirty="0"/>
          </a:p>
        </p:txBody>
      </p:sp>
      <p:sp>
        <p:nvSpPr>
          <p:cNvPr id="5" name="Footer Placeholder 4">
            <a:extLst>
              <a:ext uri="{FF2B5EF4-FFF2-40B4-BE49-F238E27FC236}">
                <a16:creationId xmlns:a16="http://schemas.microsoft.com/office/drawing/2014/main" id="{990187D3-89A2-42FB-998A-7C9B620A2274}"/>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E6855BF3-8308-463C-9926-19D4A41D3B3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996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401A8-F5A6-414F-8E5B-F9A29635D5B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F9578C-3591-4D82-BA3D-85BEC4FAC4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B67E8-5787-48BE-9EA5-387BD3AA8C57}"/>
              </a:ext>
            </a:extLst>
          </p:cNvPr>
          <p:cNvSpPr>
            <a:spLocks noGrp="1"/>
          </p:cNvSpPr>
          <p:nvPr>
            <p:ph type="dt" sz="half" idx="10"/>
          </p:nvPr>
        </p:nvSpPr>
        <p:spPr/>
        <p:txBody>
          <a:bodyPr/>
          <a:lstStyle/>
          <a:p>
            <a:fld id="{CF0FD78B-DB02-4362-BCDC-98A55456977C}" type="datetimeFigureOut">
              <a:rPr lang="en-US" smtClean="0"/>
              <a:t>11/17/2021</a:t>
            </a:fld>
            <a:endParaRPr lang="en-US" dirty="0"/>
          </a:p>
        </p:txBody>
      </p:sp>
      <p:sp>
        <p:nvSpPr>
          <p:cNvPr id="5" name="Footer Placeholder 4">
            <a:extLst>
              <a:ext uri="{FF2B5EF4-FFF2-40B4-BE49-F238E27FC236}">
                <a16:creationId xmlns:a16="http://schemas.microsoft.com/office/drawing/2014/main" id="{04D09D9E-EEDD-489C-89CA-162F82763C72}"/>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845483D4-8AA9-4190-9FE3-0C05AAA73C0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411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6CC9-29D6-4B7F-9852-3AD15B77B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591142-BC66-459C-B968-C5D1122E68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4537F-9BA4-4822-9150-23C358DCAF5F}"/>
              </a:ext>
            </a:extLst>
          </p:cNvPr>
          <p:cNvSpPr>
            <a:spLocks noGrp="1"/>
          </p:cNvSpPr>
          <p:nvPr>
            <p:ph type="dt" sz="half" idx="10"/>
          </p:nvPr>
        </p:nvSpPr>
        <p:spPr/>
        <p:txBody>
          <a:bodyPr/>
          <a:lstStyle/>
          <a:p>
            <a:fld id="{99916976-5D93-46E4-A98A-FAD63E4D0EA8}" type="datetimeFigureOut">
              <a:rPr lang="en-US" smtClean="0"/>
              <a:t>11/17/2021</a:t>
            </a:fld>
            <a:endParaRPr lang="en-US" dirty="0"/>
          </a:p>
        </p:txBody>
      </p:sp>
      <p:sp>
        <p:nvSpPr>
          <p:cNvPr id="5" name="Footer Placeholder 4">
            <a:extLst>
              <a:ext uri="{FF2B5EF4-FFF2-40B4-BE49-F238E27FC236}">
                <a16:creationId xmlns:a16="http://schemas.microsoft.com/office/drawing/2014/main" id="{9930E06C-7BD6-4B42-A7AE-E92ACDFF0319}"/>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6AF79698-FFE4-46F6-BDF7-A482A50DA89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900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E82D-9EE4-4489-869F-638A28BE1FA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B1CC017-8C25-4A0E-98CB-AC16ED6391F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0ABA2-722F-4A93-8F36-71D3AE0A58CC}"/>
              </a:ext>
            </a:extLst>
          </p:cNvPr>
          <p:cNvSpPr>
            <a:spLocks noGrp="1"/>
          </p:cNvSpPr>
          <p:nvPr>
            <p:ph type="dt" sz="half" idx="10"/>
          </p:nvPr>
        </p:nvSpPr>
        <p:spPr/>
        <p:txBody>
          <a:bodyPr/>
          <a:lstStyle/>
          <a:p>
            <a:fld id="{0F39F4F5-F4D2-4D2A-AB60-88D37ADCB869}" type="datetimeFigureOut">
              <a:rPr lang="en-US" smtClean="0"/>
              <a:t>11/17/2021</a:t>
            </a:fld>
            <a:endParaRPr lang="en-US" dirty="0"/>
          </a:p>
        </p:txBody>
      </p:sp>
      <p:sp>
        <p:nvSpPr>
          <p:cNvPr id="5" name="Footer Placeholder 4">
            <a:extLst>
              <a:ext uri="{FF2B5EF4-FFF2-40B4-BE49-F238E27FC236}">
                <a16:creationId xmlns:a16="http://schemas.microsoft.com/office/drawing/2014/main" id="{85D6F325-FA4A-4981-98B2-E50BA2F441B3}"/>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CB7D138A-8FC6-49B8-BF9A-FB63667495F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041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4AF7-7C08-4B76-8063-FAB2CC568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73FD4-1C50-4EAB-BA2C-BD9A3A0EABD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90B734-90D8-470B-B420-3C781CCF77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96D47F-7333-4FC5-AE25-FFF0AB76E111}"/>
              </a:ext>
            </a:extLst>
          </p:cNvPr>
          <p:cNvSpPr>
            <a:spLocks noGrp="1"/>
          </p:cNvSpPr>
          <p:nvPr>
            <p:ph type="dt" sz="half" idx="10"/>
          </p:nvPr>
        </p:nvSpPr>
        <p:spPr/>
        <p:txBody>
          <a:bodyPr/>
          <a:lstStyle/>
          <a:p>
            <a:fld id="{D23BC6CE-6D1E-47E5-8859-F31AC5380EB2}" type="datetimeFigureOut">
              <a:rPr lang="en-US" smtClean="0"/>
              <a:t>11/17/2021</a:t>
            </a:fld>
            <a:endParaRPr lang="en-US" dirty="0"/>
          </a:p>
        </p:txBody>
      </p:sp>
      <p:sp>
        <p:nvSpPr>
          <p:cNvPr id="6" name="Footer Placeholder 5">
            <a:extLst>
              <a:ext uri="{FF2B5EF4-FFF2-40B4-BE49-F238E27FC236}">
                <a16:creationId xmlns:a16="http://schemas.microsoft.com/office/drawing/2014/main" id="{59AA0184-1408-4EBC-B496-305C4FB03DD3}"/>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A14716B3-B75A-42C8-B719-15810D57474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788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113D-4AC8-4E82-9596-0963240723C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0C21A4-C6B6-4401-8370-1A01292E53F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22608-C767-4C27-AA19-D0B7FEDDE71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9FE6A0-BC27-4C2C-BC69-B01682631A9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515C36-5040-4C91-B7F4-EABECD5D089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D7F523-AF8E-471F-A2D6-30E0762ED780}"/>
              </a:ext>
            </a:extLst>
          </p:cNvPr>
          <p:cNvSpPr>
            <a:spLocks noGrp="1"/>
          </p:cNvSpPr>
          <p:nvPr>
            <p:ph type="dt" sz="half" idx="10"/>
          </p:nvPr>
        </p:nvSpPr>
        <p:spPr/>
        <p:txBody>
          <a:bodyPr/>
          <a:lstStyle/>
          <a:p>
            <a:fld id="{B1B4E7C4-4DA4-404D-9965-B13F2DD7D8BF}" type="datetimeFigureOut">
              <a:rPr lang="en-US" smtClean="0"/>
              <a:t>11/17/2021</a:t>
            </a:fld>
            <a:endParaRPr lang="en-US" dirty="0"/>
          </a:p>
        </p:txBody>
      </p:sp>
      <p:sp>
        <p:nvSpPr>
          <p:cNvPr id="8" name="Footer Placeholder 7">
            <a:extLst>
              <a:ext uri="{FF2B5EF4-FFF2-40B4-BE49-F238E27FC236}">
                <a16:creationId xmlns:a16="http://schemas.microsoft.com/office/drawing/2014/main" id="{512B3A8F-A208-4CF7-8B9E-889C8149822D}"/>
              </a:ext>
            </a:extLst>
          </p:cNvPr>
          <p:cNvSpPr>
            <a:spLocks noGrp="1"/>
          </p:cNvSpPr>
          <p:nvPr>
            <p:ph type="ftr" sz="quarter" idx="11"/>
          </p:nvPr>
        </p:nvSpPr>
        <p:spPr/>
        <p:txBody>
          <a:bodyPr/>
          <a:lstStyle/>
          <a:p>
            <a:r>
              <a:rPr lang="en-US"/>
              <a:t>
              </a:t>
            </a:r>
            <a:endParaRPr lang="en-US" dirty="0"/>
          </a:p>
        </p:txBody>
      </p:sp>
      <p:sp>
        <p:nvSpPr>
          <p:cNvPr id="9" name="Slide Number Placeholder 8">
            <a:extLst>
              <a:ext uri="{FF2B5EF4-FFF2-40B4-BE49-F238E27FC236}">
                <a16:creationId xmlns:a16="http://schemas.microsoft.com/office/drawing/2014/main" id="{83E8B3B6-A796-4E95-BA72-7F9BACCB343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524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AE4E-3801-4F9A-9233-F973CB8CD9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8ECEBA-21C2-45A8-9AFB-7CA84F76EBC2}"/>
              </a:ext>
            </a:extLst>
          </p:cNvPr>
          <p:cNvSpPr>
            <a:spLocks noGrp="1"/>
          </p:cNvSpPr>
          <p:nvPr>
            <p:ph type="dt" sz="half" idx="10"/>
          </p:nvPr>
        </p:nvSpPr>
        <p:spPr/>
        <p:txBody>
          <a:bodyPr/>
          <a:lstStyle/>
          <a:p>
            <a:fld id="{476FB7AA-4A53-424F-AD41-70827B6504BA}" type="datetimeFigureOut">
              <a:rPr lang="en-US" smtClean="0"/>
              <a:t>11/17/2021</a:t>
            </a:fld>
            <a:endParaRPr lang="en-US" dirty="0"/>
          </a:p>
        </p:txBody>
      </p:sp>
      <p:sp>
        <p:nvSpPr>
          <p:cNvPr id="4" name="Footer Placeholder 3">
            <a:extLst>
              <a:ext uri="{FF2B5EF4-FFF2-40B4-BE49-F238E27FC236}">
                <a16:creationId xmlns:a16="http://schemas.microsoft.com/office/drawing/2014/main" id="{0D005938-0F08-4954-A7C0-0E950D0B8E56}"/>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23162837-28A0-40A4-8EBA-6006B4FFF20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86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0091D8-C2C1-48F8-81F6-91001CEDFEB8}"/>
              </a:ext>
            </a:extLst>
          </p:cNvPr>
          <p:cNvSpPr>
            <a:spLocks noGrp="1"/>
          </p:cNvSpPr>
          <p:nvPr>
            <p:ph type="dt" sz="half" idx="10"/>
          </p:nvPr>
        </p:nvSpPr>
        <p:spPr/>
        <p:txBody>
          <a:bodyPr/>
          <a:lstStyle/>
          <a:p>
            <a:fld id="{E7884882-FB12-4BC8-9960-9AD8104D7FAE}" type="datetimeFigureOut">
              <a:rPr lang="en-US" smtClean="0"/>
              <a:t>11/17/2021</a:t>
            </a:fld>
            <a:endParaRPr lang="en-US" dirty="0"/>
          </a:p>
        </p:txBody>
      </p:sp>
      <p:sp>
        <p:nvSpPr>
          <p:cNvPr id="3" name="Footer Placeholder 2">
            <a:extLst>
              <a:ext uri="{FF2B5EF4-FFF2-40B4-BE49-F238E27FC236}">
                <a16:creationId xmlns:a16="http://schemas.microsoft.com/office/drawing/2014/main" id="{1C9B7E72-35E4-48AF-BC90-9B10421DCAC9}"/>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51FC4F3F-B98B-4B87-B1D8-B7A4AE37E8D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714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BE7A-EB7A-4119-8FEC-E51CFCC1EA2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DB96B6A-6BF7-4262-AA2C-886D26D13C5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CBCE99-CDC0-48E9-917B-C9DB4894D7A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088DF3-FD80-4E58-B551-67A9DE47BF66}"/>
              </a:ext>
            </a:extLst>
          </p:cNvPr>
          <p:cNvSpPr>
            <a:spLocks noGrp="1"/>
          </p:cNvSpPr>
          <p:nvPr>
            <p:ph type="dt" sz="half" idx="10"/>
          </p:nvPr>
        </p:nvSpPr>
        <p:spPr/>
        <p:txBody>
          <a:bodyPr/>
          <a:lstStyle/>
          <a:p>
            <a:fld id="{F7D1BD23-6E54-4D9D-AD88-A2813C73CC25}" type="datetimeFigureOut">
              <a:rPr lang="en-US" smtClean="0"/>
              <a:t>11/17/2021</a:t>
            </a:fld>
            <a:endParaRPr lang="en-US" dirty="0"/>
          </a:p>
        </p:txBody>
      </p:sp>
      <p:sp>
        <p:nvSpPr>
          <p:cNvPr id="6" name="Footer Placeholder 5">
            <a:extLst>
              <a:ext uri="{FF2B5EF4-FFF2-40B4-BE49-F238E27FC236}">
                <a16:creationId xmlns:a16="http://schemas.microsoft.com/office/drawing/2014/main" id="{DA1766D3-4106-4863-8C73-35220D7AC32F}"/>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9270AAEA-D9B9-42D3-9AB5-EA3FD73D4BA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766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31C0-E7FB-493C-A566-6B923BB87CB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A348E58-5619-4B3F-B5CD-2D8F1E81B7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FA9F9CA-7FC8-4AFA-BAC0-EE2112FF6B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E949A07-64D4-474B-B59F-3F0D35995D9B}"/>
              </a:ext>
            </a:extLst>
          </p:cNvPr>
          <p:cNvSpPr>
            <a:spLocks noGrp="1"/>
          </p:cNvSpPr>
          <p:nvPr>
            <p:ph type="dt" sz="half" idx="10"/>
          </p:nvPr>
        </p:nvSpPr>
        <p:spPr/>
        <p:txBody>
          <a:bodyPr/>
          <a:lstStyle/>
          <a:p>
            <a:fld id="{1471A834-4F3C-4AF9-9C74-05EC35A0F292}" type="datetimeFigureOut">
              <a:rPr lang="en-US" smtClean="0"/>
              <a:t>11/17/2021</a:t>
            </a:fld>
            <a:endParaRPr lang="en-US" dirty="0"/>
          </a:p>
        </p:txBody>
      </p:sp>
      <p:sp>
        <p:nvSpPr>
          <p:cNvPr id="6" name="Footer Placeholder 5">
            <a:extLst>
              <a:ext uri="{FF2B5EF4-FFF2-40B4-BE49-F238E27FC236}">
                <a16:creationId xmlns:a16="http://schemas.microsoft.com/office/drawing/2014/main" id="{6037C5A1-1B7C-4F34-9507-02A64D4C00E0}"/>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5883A6C1-56F8-4FD4-89DA-946554E43A1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918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C191B-6527-4523-9D69-EF39E5C270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4836C6-0544-41A8-88BD-B7CBA23B2C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A18E6-8DFE-4CFD-9F88-BE97BFF3C3D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CF1133-3259-4C45-BABA-5B62D9C6F78D}" type="datetimeFigureOut">
              <a:rPr lang="en-US" smtClean="0"/>
              <a:t>11/17/2021</a:t>
            </a:fld>
            <a:endParaRPr lang="en-US" dirty="0"/>
          </a:p>
        </p:txBody>
      </p:sp>
      <p:sp>
        <p:nvSpPr>
          <p:cNvPr id="5" name="Footer Placeholder 4">
            <a:extLst>
              <a:ext uri="{FF2B5EF4-FFF2-40B4-BE49-F238E27FC236}">
                <a16:creationId xmlns:a16="http://schemas.microsoft.com/office/drawing/2014/main" id="{C9B82E93-82DB-4DE0-B4E0-EB589530D6D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a:t>
            </a:r>
            <a:endParaRPr lang="en-US" dirty="0"/>
          </a:p>
        </p:txBody>
      </p:sp>
      <p:sp>
        <p:nvSpPr>
          <p:cNvPr id="6" name="Slide Number Placeholder 5">
            <a:extLst>
              <a:ext uri="{FF2B5EF4-FFF2-40B4-BE49-F238E27FC236}">
                <a16:creationId xmlns:a16="http://schemas.microsoft.com/office/drawing/2014/main" id="{890440BE-BF0D-4350-B687-F8AC64BD3F1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192553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8635" y="1242722"/>
            <a:ext cx="7766729" cy="2562830"/>
          </a:xfrm>
        </p:spPr>
        <p:txBody>
          <a:bodyPr>
            <a:normAutofit/>
          </a:bodyPr>
          <a:lstStyle/>
          <a:p>
            <a:r>
              <a:rPr lang="en-US" sz="3200" b="1" dirty="0">
                <a:solidFill>
                  <a:srgbClr val="006666"/>
                </a:solidFill>
              </a:rPr>
              <a:t>What the growth in Donor Advised Funds means for philanthropy</a:t>
            </a:r>
          </a:p>
        </p:txBody>
      </p:sp>
      <p:sp>
        <p:nvSpPr>
          <p:cNvPr id="4" name="Rectangle 3"/>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966722" y="2952138"/>
            <a:ext cx="1210556" cy="1210556"/>
          </a:xfrm>
          <a:prstGeom prst="rect">
            <a:avLst/>
          </a:prstGeom>
        </p:spPr>
      </p:pic>
      <p:sp>
        <p:nvSpPr>
          <p:cNvPr id="2" name="TextBox 1"/>
          <p:cNvSpPr txBox="1"/>
          <p:nvPr/>
        </p:nvSpPr>
        <p:spPr>
          <a:xfrm>
            <a:off x="941917" y="5316381"/>
            <a:ext cx="7332458" cy="1015663"/>
          </a:xfrm>
          <a:prstGeom prst="rect">
            <a:avLst/>
          </a:prstGeom>
          <a:noFill/>
        </p:spPr>
        <p:txBody>
          <a:bodyPr wrap="square" rtlCol="0">
            <a:spAutoFit/>
          </a:bodyPr>
          <a:lstStyle/>
          <a:p>
            <a:pPr algn="ctr"/>
            <a:r>
              <a:rPr lang="en-US" sz="2000" dirty="0">
                <a:solidFill>
                  <a:srgbClr val="006666"/>
                </a:solidFill>
              </a:rPr>
              <a:t>Hans Dekker</a:t>
            </a:r>
          </a:p>
          <a:p>
            <a:pPr algn="ctr"/>
            <a:r>
              <a:rPr lang="en-US" sz="2000" i="1" dirty="0">
                <a:solidFill>
                  <a:srgbClr val="006666"/>
                </a:solidFill>
              </a:rPr>
              <a:t>Community Foundation of New Jersey</a:t>
            </a:r>
          </a:p>
          <a:p>
            <a:pPr algn="ctr"/>
            <a:endParaRPr lang="en-US" sz="2000" dirty="0"/>
          </a:p>
        </p:txBody>
      </p:sp>
    </p:spTree>
    <p:extLst>
      <p:ext uri="{BB962C8B-B14F-4D97-AF65-F5344CB8AC3E}">
        <p14:creationId xmlns:p14="http://schemas.microsoft.com/office/powerpoint/2010/main" val="305818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20F0A8-1438-4F99-96B0-ECC13076BE95}"/>
              </a:ext>
            </a:extLst>
          </p:cNvPr>
          <p:cNvSpPr txBox="1">
            <a:spLocks/>
          </p:cNvSpPr>
          <p:nvPr/>
        </p:nvSpPr>
        <p:spPr>
          <a:xfrm>
            <a:off x="374650" y="183354"/>
            <a:ext cx="8160348" cy="63976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600" b="1" dirty="0">
                <a:solidFill>
                  <a:srgbClr val="006666"/>
                </a:solidFill>
                <a:latin typeface="+mn-lt"/>
              </a:rPr>
              <a:t>Comparing DAFs, supporting org.’s, and private foundations</a:t>
            </a:r>
            <a:endParaRPr lang="en-US" sz="2600" b="1" dirty="0">
              <a:latin typeface="+mn-lt"/>
            </a:endParaRPr>
          </a:p>
        </p:txBody>
      </p:sp>
      <p:sp>
        <p:nvSpPr>
          <p:cNvPr id="7" name="Rectangle 6">
            <a:extLst>
              <a:ext uri="{FF2B5EF4-FFF2-40B4-BE49-F238E27FC236}">
                <a16:creationId xmlns:a16="http://schemas.microsoft.com/office/drawing/2014/main" id="{C6720FD6-55EA-4A81-A1BD-0DA8EA488884}"/>
              </a:ext>
            </a:extLst>
          </p:cNvPr>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BF70E87D-E027-458E-A50B-67A6921087D0}"/>
              </a:ext>
            </a:extLst>
          </p:cNvPr>
          <p:cNvGraphicFramePr>
            <a:graphicFrameLocks noGrp="1"/>
          </p:cNvGraphicFramePr>
          <p:nvPr>
            <p:extLst>
              <p:ext uri="{D42A27DB-BD31-4B8C-83A1-F6EECF244321}">
                <p14:modId xmlns:p14="http://schemas.microsoft.com/office/powerpoint/2010/main" val="2129154476"/>
              </p:ext>
            </p:extLst>
          </p:nvPr>
        </p:nvGraphicFramePr>
        <p:xfrm>
          <a:off x="491826" y="871536"/>
          <a:ext cx="8385475" cy="5410200"/>
        </p:xfrm>
        <a:graphic>
          <a:graphicData uri="http://schemas.openxmlformats.org/drawingml/2006/table">
            <a:tbl>
              <a:tblPr firstRow="1" bandRow="1">
                <a:tableStyleId>{1FECB4D8-DB02-4DC6-A0A2-4F2EBAE1DC90}</a:tableStyleId>
              </a:tblPr>
              <a:tblGrid>
                <a:gridCol w="1184574">
                  <a:extLst>
                    <a:ext uri="{9D8B030D-6E8A-4147-A177-3AD203B41FA5}">
                      <a16:colId xmlns:a16="http://schemas.microsoft.com/office/drawing/2014/main" val="1979241739"/>
                    </a:ext>
                  </a:extLst>
                </a:gridCol>
                <a:gridCol w="2222500">
                  <a:extLst>
                    <a:ext uri="{9D8B030D-6E8A-4147-A177-3AD203B41FA5}">
                      <a16:colId xmlns:a16="http://schemas.microsoft.com/office/drawing/2014/main" val="2696178750"/>
                    </a:ext>
                  </a:extLst>
                </a:gridCol>
                <a:gridCol w="2390540">
                  <a:extLst>
                    <a:ext uri="{9D8B030D-6E8A-4147-A177-3AD203B41FA5}">
                      <a16:colId xmlns:a16="http://schemas.microsoft.com/office/drawing/2014/main" val="1860490465"/>
                    </a:ext>
                  </a:extLst>
                </a:gridCol>
                <a:gridCol w="2587861">
                  <a:extLst>
                    <a:ext uri="{9D8B030D-6E8A-4147-A177-3AD203B41FA5}">
                      <a16:colId xmlns:a16="http://schemas.microsoft.com/office/drawing/2014/main" val="1679890629"/>
                    </a:ext>
                  </a:extLst>
                </a:gridCol>
              </a:tblGrid>
              <a:tr h="365760">
                <a:tc>
                  <a:txBody>
                    <a:bodyPr/>
                    <a:lstStyle/>
                    <a:p>
                      <a:pPr algn="ctr"/>
                      <a:endParaRPr lang="en-US" sz="1200" dirty="0"/>
                    </a:p>
                  </a:txBody>
                  <a:tcPr anchor="ctr">
                    <a:solidFill>
                      <a:srgbClr val="006666"/>
                    </a:solidFill>
                  </a:tcPr>
                </a:tc>
                <a:tc>
                  <a:txBody>
                    <a:bodyPr/>
                    <a:lstStyle/>
                    <a:p>
                      <a:pPr algn="ctr"/>
                      <a:r>
                        <a:rPr lang="en-US" sz="1200" dirty="0"/>
                        <a:t>Donor Advised Fund</a:t>
                      </a:r>
                    </a:p>
                  </a:txBody>
                  <a:tcPr anchor="ctr">
                    <a:solidFill>
                      <a:srgbClr val="006666"/>
                    </a:solidFill>
                  </a:tcPr>
                </a:tc>
                <a:tc>
                  <a:txBody>
                    <a:bodyPr/>
                    <a:lstStyle/>
                    <a:p>
                      <a:pPr algn="ctr"/>
                      <a:r>
                        <a:rPr lang="en-US" sz="1200" dirty="0"/>
                        <a:t>Supporting Organization</a:t>
                      </a:r>
                    </a:p>
                  </a:txBody>
                  <a:tcPr anchor="ctr">
                    <a:solidFill>
                      <a:srgbClr val="006666"/>
                    </a:solidFill>
                  </a:tcPr>
                </a:tc>
                <a:tc>
                  <a:txBody>
                    <a:bodyPr/>
                    <a:lstStyle/>
                    <a:p>
                      <a:pPr algn="ctr"/>
                      <a:r>
                        <a:rPr lang="en-US" sz="1200" dirty="0"/>
                        <a:t>Private Foundation</a:t>
                      </a:r>
                    </a:p>
                  </a:txBody>
                  <a:tcPr anchor="ctr">
                    <a:solidFill>
                      <a:srgbClr val="006666"/>
                    </a:solidFill>
                  </a:tcPr>
                </a:tc>
                <a:extLst>
                  <a:ext uri="{0D108BD9-81ED-4DB2-BD59-A6C34878D82A}">
                    <a16:rowId xmlns:a16="http://schemas.microsoft.com/office/drawing/2014/main" val="3811048017"/>
                  </a:ext>
                </a:extLst>
              </a:tr>
              <a:tr h="269793">
                <a:tc>
                  <a:txBody>
                    <a:bodyPr/>
                    <a:lstStyle/>
                    <a:p>
                      <a:r>
                        <a:rPr lang="en-US" sz="1050" dirty="0"/>
                        <a:t>Creation</a:t>
                      </a:r>
                    </a:p>
                  </a:txBody>
                  <a:tcPr/>
                </a:tc>
                <a:tc>
                  <a:txBody>
                    <a:bodyPr/>
                    <a:lstStyle/>
                    <a:p>
                      <a:r>
                        <a:rPr lang="en-US" sz="1000" dirty="0"/>
                        <a:t>Established by agreement with the Foundation</a:t>
                      </a:r>
                    </a:p>
                  </a:txBody>
                  <a:tcPr/>
                </a:tc>
                <a:tc>
                  <a:txBody>
                    <a:bodyPr/>
                    <a:lstStyle/>
                    <a:p>
                      <a:r>
                        <a:rPr lang="en-US" sz="1000" dirty="0"/>
                        <a:t>Nonprofit corporation created with assistance from the Foundation</a:t>
                      </a:r>
                    </a:p>
                  </a:txBody>
                  <a:tcPr/>
                </a:tc>
                <a:tc>
                  <a:txBody>
                    <a:bodyPr/>
                    <a:lstStyle/>
                    <a:p>
                      <a:r>
                        <a:rPr lang="en-US" sz="1000" dirty="0"/>
                        <a:t>Nonprofit corporation or trust organized as a private foundation</a:t>
                      </a:r>
                    </a:p>
                  </a:txBody>
                  <a:tcPr/>
                </a:tc>
                <a:extLst>
                  <a:ext uri="{0D108BD9-81ED-4DB2-BD59-A6C34878D82A}">
                    <a16:rowId xmlns:a16="http://schemas.microsoft.com/office/drawing/2014/main" val="3898824377"/>
                  </a:ext>
                </a:extLst>
              </a:tr>
              <a:tr h="373559">
                <a:tc>
                  <a:txBody>
                    <a:bodyPr/>
                    <a:lstStyle/>
                    <a:p>
                      <a:r>
                        <a:rPr lang="en-US" sz="1050" dirty="0"/>
                        <a:t>Tax-exempt status</a:t>
                      </a:r>
                    </a:p>
                  </a:txBody>
                  <a:tcPr/>
                </a:tc>
                <a:tc>
                  <a:txBody>
                    <a:bodyPr/>
                    <a:lstStyle/>
                    <a:p>
                      <a:r>
                        <a:rPr lang="en-US" sz="1000" dirty="0"/>
                        <a:t>Shares 501(c)3 tax-exempt status of the Foundation as public charity</a:t>
                      </a:r>
                    </a:p>
                  </a:txBody>
                  <a:tcPr/>
                </a:tc>
                <a:tc>
                  <a:txBody>
                    <a:bodyPr/>
                    <a:lstStyle/>
                    <a:p>
                      <a:r>
                        <a:rPr lang="en-US" sz="1000" dirty="0"/>
                        <a:t>509(A) public charity</a:t>
                      </a:r>
                    </a:p>
                  </a:txBody>
                  <a:tcPr/>
                </a:tc>
                <a:tc>
                  <a:txBody>
                    <a:bodyPr/>
                    <a:lstStyle/>
                    <a:p>
                      <a:r>
                        <a:rPr lang="en-US" sz="1000" dirty="0"/>
                        <a:t>Must apply for private foundation tax-exempt status from the IRS</a:t>
                      </a:r>
                    </a:p>
                  </a:txBody>
                  <a:tcPr/>
                </a:tc>
                <a:extLst>
                  <a:ext uri="{0D108BD9-81ED-4DB2-BD59-A6C34878D82A}">
                    <a16:rowId xmlns:a16="http://schemas.microsoft.com/office/drawing/2014/main" val="3592667032"/>
                  </a:ext>
                </a:extLst>
              </a:tr>
              <a:tr h="477326">
                <a:tc>
                  <a:txBody>
                    <a:bodyPr/>
                    <a:lstStyle/>
                    <a:p>
                      <a:r>
                        <a:rPr lang="en-US" sz="1050" dirty="0"/>
                        <a:t>Costs (start-up and annual)</a:t>
                      </a:r>
                    </a:p>
                  </a:txBody>
                  <a:tcPr/>
                </a:tc>
                <a:tc>
                  <a:txBody>
                    <a:bodyPr/>
                    <a:lstStyle/>
                    <a:p>
                      <a:r>
                        <a:rPr lang="en-US" sz="1000" dirty="0"/>
                        <a:t>No start-up expenses; annual administrative fee</a:t>
                      </a:r>
                    </a:p>
                  </a:txBody>
                  <a:tcPr/>
                </a:tc>
                <a:tc>
                  <a:txBody>
                    <a:bodyPr/>
                    <a:lstStyle/>
                    <a:p>
                      <a:r>
                        <a:rPr lang="en-US" sz="1000" dirty="0"/>
                        <a:t>Small start-up costs through collaboration with the Foundation; annual filing fees assessed to the Supporting Organization</a:t>
                      </a:r>
                    </a:p>
                  </a:txBody>
                  <a:tcPr/>
                </a:tc>
                <a:tc>
                  <a:txBody>
                    <a:bodyPr/>
                    <a:lstStyle/>
                    <a:p>
                      <a:r>
                        <a:rPr lang="en-US" sz="1000" dirty="0"/>
                        <a:t>Similar to corporate start-up</a:t>
                      </a:r>
                    </a:p>
                  </a:txBody>
                  <a:tcPr/>
                </a:tc>
                <a:extLst>
                  <a:ext uri="{0D108BD9-81ED-4DB2-BD59-A6C34878D82A}">
                    <a16:rowId xmlns:a16="http://schemas.microsoft.com/office/drawing/2014/main" val="626402007"/>
                  </a:ext>
                </a:extLst>
              </a:tr>
              <a:tr h="477326">
                <a:tc>
                  <a:txBody>
                    <a:bodyPr/>
                    <a:lstStyle/>
                    <a:p>
                      <a:r>
                        <a:rPr lang="en-US" sz="1050" dirty="0"/>
                        <a:t>Charitable deductions</a:t>
                      </a:r>
                    </a:p>
                  </a:txBody>
                  <a:tcPr/>
                </a:tc>
                <a:tc>
                  <a:txBody>
                    <a:bodyPr/>
                    <a:lstStyle/>
                    <a:p>
                      <a:r>
                        <a:rPr lang="en-US" sz="1000" dirty="0"/>
                        <a:t>Tax deduction of up to 60% of adjusted gross income; maximum for donor allowed by law</a:t>
                      </a:r>
                    </a:p>
                  </a:txBody>
                  <a:tcPr/>
                </a:tc>
                <a:tc>
                  <a:txBody>
                    <a:bodyPr/>
                    <a:lstStyle/>
                    <a:p>
                      <a:r>
                        <a:rPr lang="en-US" sz="1000" dirty="0"/>
                        <a:t>Tax deduction of up to 60% of adjusted gross income; maximum for donor allowed by law</a:t>
                      </a:r>
                    </a:p>
                  </a:txBody>
                  <a:tcPr/>
                </a:tc>
                <a:tc>
                  <a:txBody>
                    <a:bodyPr/>
                    <a:lstStyle/>
                    <a:p>
                      <a:r>
                        <a:rPr lang="en-US" sz="1000" dirty="0"/>
                        <a:t>Tax deduction limited to 30% of adjusted gross income</a:t>
                      </a:r>
                    </a:p>
                  </a:txBody>
                  <a:tcPr/>
                </a:tc>
                <a:extLst>
                  <a:ext uri="{0D108BD9-81ED-4DB2-BD59-A6C34878D82A}">
                    <a16:rowId xmlns:a16="http://schemas.microsoft.com/office/drawing/2014/main" val="3272200258"/>
                  </a:ext>
                </a:extLst>
              </a:tr>
              <a:tr h="280169">
                <a:tc>
                  <a:txBody>
                    <a:bodyPr/>
                    <a:lstStyle/>
                    <a:p>
                      <a:r>
                        <a:rPr lang="en-US" sz="1050" dirty="0"/>
                        <a:t>Non-publicly traded assets</a:t>
                      </a:r>
                    </a:p>
                  </a:txBody>
                  <a:tcPr/>
                </a:tc>
                <a:tc>
                  <a:txBody>
                    <a:bodyPr/>
                    <a:lstStyle/>
                    <a:p>
                      <a:r>
                        <a:rPr lang="en-US" sz="1000" dirty="0"/>
                        <a:t>Deduction is based on the fair market value of the asset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Deduction is based on the fair market value of the asset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Deduction is based on donor’s basis</a:t>
                      </a:r>
                    </a:p>
                  </a:txBody>
                  <a:tcPr/>
                </a:tc>
                <a:extLst>
                  <a:ext uri="{0D108BD9-81ED-4DB2-BD59-A6C34878D82A}">
                    <a16:rowId xmlns:a16="http://schemas.microsoft.com/office/drawing/2014/main" val="1434579009"/>
                  </a:ext>
                </a:extLst>
              </a:tr>
              <a:tr h="373559">
                <a:tc>
                  <a:txBody>
                    <a:bodyPr/>
                    <a:lstStyle/>
                    <a:p>
                      <a:r>
                        <a:rPr lang="en-US" sz="1050" dirty="0"/>
                        <a:t>Donor control</a:t>
                      </a:r>
                    </a:p>
                  </a:txBody>
                  <a:tcPr/>
                </a:tc>
                <a:tc>
                  <a:txBody>
                    <a:bodyPr/>
                    <a:lstStyle/>
                    <a:p>
                      <a:r>
                        <a:rPr lang="en-US" sz="1000" dirty="0"/>
                        <a:t>Advisor makes grant recommendations</a:t>
                      </a:r>
                    </a:p>
                  </a:txBody>
                  <a:tcPr/>
                </a:tc>
                <a:tc>
                  <a:txBody>
                    <a:bodyPr/>
                    <a:lstStyle/>
                    <a:p>
                      <a:r>
                        <a:rPr lang="en-US" sz="1000" dirty="0"/>
                        <a:t>Donor may appoint members of the board of directors with the Foundation appointing the majority of members</a:t>
                      </a:r>
                    </a:p>
                  </a:txBody>
                  <a:tcPr/>
                </a:tc>
                <a:tc>
                  <a:txBody>
                    <a:bodyPr/>
                    <a:lstStyle/>
                    <a:p>
                      <a:r>
                        <a:rPr lang="en-US" sz="1000" dirty="0"/>
                        <a:t>Donor appoints board with control over investments and grantmaking, subject to IRS requirements</a:t>
                      </a:r>
                    </a:p>
                  </a:txBody>
                  <a:tcPr/>
                </a:tc>
                <a:extLst>
                  <a:ext uri="{0D108BD9-81ED-4DB2-BD59-A6C34878D82A}">
                    <a16:rowId xmlns:a16="http://schemas.microsoft.com/office/drawing/2014/main" val="3314423433"/>
                  </a:ext>
                </a:extLst>
              </a:tr>
              <a:tr h="373559">
                <a:tc>
                  <a:txBody>
                    <a:bodyPr/>
                    <a:lstStyle/>
                    <a:p>
                      <a:r>
                        <a:rPr lang="en-US" sz="1050" dirty="0"/>
                        <a:t>Payout requirements</a:t>
                      </a:r>
                    </a:p>
                  </a:txBody>
                  <a:tcPr/>
                </a:tc>
                <a:tc>
                  <a:txBody>
                    <a:bodyPr/>
                    <a:lstStyle/>
                    <a:p>
                      <a:r>
                        <a:rPr lang="en-US" sz="1000" dirty="0"/>
                        <a:t>No required payout</a:t>
                      </a:r>
                    </a:p>
                  </a:txBody>
                  <a:tcPr/>
                </a:tc>
                <a:tc>
                  <a:txBody>
                    <a:bodyPr/>
                    <a:lstStyle/>
                    <a:p>
                      <a:r>
                        <a:rPr lang="en-US" sz="1000" dirty="0"/>
                        <a:t>Spending policy determined at the establishment of the fund</a:t>
                      </a:r>
                    </a:p>
                  </a:txBody>
                  <a:tcPr/>
                </a:tc>
                <a:tc>
                  <a:txBody>
                    <a:bodyPr/>
                    <a:lstStyle/>
                    <a:p>
                      <a:r>
                        <a:rPr lang="en-US" sz="1000" dirty="0"/>
                        <a:t>Must pay out for charitable purposes at least 5% of its investment asset value regardless of annual income</a:t>
                      </a:r>
                    </a:p>
                  </a:txBody>
                  <a:tcPr/>
                </a:tc>
                <a:extLst>
                  <a:ext uri="{0D108BD9-81ED-4DB2-BD59-A6C34878D82A}">
                    <a16:rowId xmlns:a16="http://schemas.microsoft.com/office/drawing/2014/main" val="1055183043"/>
                  </a:ext>
                </a:extLst>
              </a:tr>
              <a:tr h="477326">
                <a:tc>
                  <a:txBody>
                    <a:bodyPr/>
                    <a:lstStyle/>
                    <a:p>
                      <a:r>
                        <a:rPr lang="en-US" sz="1050" dirty="0"/>
                        <a:t>Annual taxes</a:t>
                      </a:r>
                    </a:p>
                  </a:txBody>
                  <a:tcPr/>
                </a:tc>
                <a:tc>
                  <a:txBody>
                    <a:bodyPr/>
                    <a:lstStyle/>
                    <a:p>
                      <a:r>
                        <a:rPr lang="en-US" sz="1000" dirty="0"/>
                        <a:t>None</a:t>
                      </a:r>
                    </a:p>
                  </a:txBody>
                  <a:tcPr/>
                </a:tc>
                <a:tc>
                  <a:txBody>
                    <a:bodyPr/>
                    <a:lstStyle/>
                    <a:p>
                      <a:r>
                        <a:rPr lang="en-US" sz="1000" dirty="0"/>
                        <a:t>None</a:t>
                      </a:r>
                    </a:p>
                  </a:txBody>
                  <a:tcPr/>
                </a:tc>
                <a:tc>
                  <a:txBody>
                    <a:bodyPr/>
                    <a:lstStyle/>
                    <a:p>
                      <a:r>
                        <a:rPr lang="en-US" sz="1000" dirty="0"/>
                        <a:t>Generally income is tax exempt but subject to excise tax of up to 2% of net investment gain including net capital gains</a:t>
                      </a:r>
                    </a:p>
                  </a:txBody>
                  <a:tcPr/>
                </a:tc>
                <a:extLst>
                  <a:ext uri="{0D108BD9-81ED-4DB2-BD59-A6C34878D82A}">
                    <a16:rowId xmlns:a16="http://schemas.microsoft.com/office/drawing/2014/main" val="2323476850"/>
                  </a:ext>
                </a:extLst>
              </a:tr>
              <a:tr h="373559">
                <a:tc>
                  <a:txBody>
                    <a:bodyPr/>
                    <a:lstStyle/>
                    <a:p>
                      <a:r>
                        <a:rPr lang="en-US" sz="1050" dirty="0"/>
                        <a:t>Annual tax filings and returns</a:t>
                      </a:r>
                    </a:p>
                  </a:txBody>
                  <a:tcPr/>
                </a:tc>
                <a:tc>
                  <a:txBody>
                    <a:bodyPr/>
                    <a:lstStyle/>
                    <a:p>
                      <a:r>
                        <a:rPr lang="en-US" sz="1000" dirty="0"/>
                        <a:t>Reported as part of the Foundation annual reporting; donor lists are confidential</a:t>
                      </a:r>
                    </a:p>
                  </a:txBody>
                  <a:tcPr/>
                </a:tc>
                <a:tc>
                  <a:txBody>
                    <a:bodyPr/>
                    <a:lstStyle/>
                    <a:p>
                      <a:r>
                        <a:rPr lang="en-US" sz="1000" dirty="0"/>
                        <a:t>Prepared and filed by the Foundation; donor lists are confidential</a:t>
                      </a:r>
                    </a:p>
                  </a:txBody>
                  <a:tcPr/>
                </a:tc>
                <a:tc>
                  <a:txBody>
                    <a:bodyPr/>
                    <a:lstStyle/>
                    <a:p>
                      <a:r>
                        <a:rPr lang="en-US" sz="1000" dirty="0"/>
                        <a:t>Must be filed by the private foundation with required supporting schedules; donor lists are public information</a:t>
                      </a:r>
                    </a:p>
                  </a:txBody>
                  <a:tcPr/>
                </a:tc>
                <a:extLst>
                  <a:ext uri="{0D108BD9-81ED-4DB2-BD59-A6C34878D82A}">
                    <a16:rowId xmlns:a16="http://schemas.microsoft.com/office/drawing/2014/main" val="3767766197"/>
                  </a:ext>
                </a:extLst>
              </a:tr>
              <a:tr h="477326">
                <a:tc>
                  <a:txBody>
                    <a:bodyPr/>
                    <a:lstStyle/>
                    <a:p>
                      <a:r>
                        <a:rPr lang="en-US" sz="1050" dirty="0"/>
                        <a:t>Investments</a:t>
                      </a:r>
                    </a:p>
                  </a:txBody>
                  <a:tcPr/>
                </a:tc>
                <a:tc>
                  <a:txBody>
                    <a:bodyPr/>
                    <a:lstStyle/>
                    <a:p>
                      <a:r>
                        <a:rPr lang="en-US" sz="1000" dirty="0"/>
                        <a:t>Donor selects from four pools to invest in or may recommend an independent manager (minimums apply)</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Donor selects from four pools to invest in or may recommend an independent manager (minimums apply)</a:t>
                      </a:r>
                    </a:p>
                  </a:txBody>
                  <a:tcPr/>
                </a:tc>
                <a:tc>
                  <a:txBody>
                    <a:bodyPr/>
                    <a:lstStyle/>
                    <a:p>
                      <a:r>
                        <a:rPr lang="en-US" sz="1000" dirty="0"/>
                        <a:t>Must secure its own investment services</a:t>
                      </a:r>
                    </a:p>
                  </a:txBody>
                  <a:tcPr/>
                </a:tc>
                <a:extLst>
                  <a:ext uri="{0D108BD9-81ED-4DB2-BD59-A6C34878D82A}">
                    <a16:rowId xmlns:a16="http://schemas.microsoft.com/office/drawing/2014/main" val="2916627874"/>
                  </a:ext>
                </a:extLst>
              </a:tr>
            </a:tbl>
          </a:graphicData>
        </a:graphic>
      </p:graphicFrame>
    </p:spTree>
    <p:extLst>
      <p:ext uri="{BB962C8B-B14F-4D97-AF65-F5344CB8AC3E}">
        <p14:creationId xmlns:p14="http://schemas.microsoft.com/office/powerpoint/2010/main" val="41209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33A810-61FA-46DF-B260-5B26603F85DE}"/>
              </a:ext>
            </a:extLst>
          </p:cNvPr>
          <p:cNvSpPr txBox="1"/>
          <p:nvPr/>
        </p:nvSpPr>
        <p:spPr>
          <a:xfrm>
            <a:off x="486993" y="1298961"/>
            <a:ext cx="4214099" cy="4260077"/>
          </a:xfrm>
          <a:prstGeom prst="rect">
            <a:avLst/>
          </a:prstGeom>
          <a:noFill/>
        </p:spPr>
        <p:txBody>
          <a:bodyPr wrap="square">
            <a:spAutoFit/>
          </a:bodyPr>
          <a:lstStyle/>
          <a:p>
            <a:pPr>
              <a:lnSpc>
                <a:spcPct val="150000"/>
              </a:lnSpc>
            </a:pPr>
            <a:r>
              <a:rPr lang="en-US" sz="1400" b="1" dirty="0">
                <a:solidFill>
                  <a:srgbClr val="006666"/>
                </a:solidFill>
              </a:rPr>
              <a:t>Emergency Charity Stimulus</a:t>
            </a:r>
            <a:r>
              <a:rPr lang="en-US" sz="1400" dirty="0">
                <a:solidFill>
                  <a:srgbClr val="006666"/>
                </a:solidFill>
              </a:rPr>
              <a:t> to institute a three-year 10% mandated annual payout for donor advised funds</a:t>
            </a:r>
          </a:p>
          <a:p>
            <a:pPr>
              <a:lnSpc>
                <a:spcPct val="150000"/>
              </a:lnSpc>
            </a:pPr>
            <a:endParaRPr lang="en-US" sz="1400" dirty="0">
              <a:solidFill>
                <a:srgbClr val="006666"/>
              </a:solidFill>
            </a:endParaRPr>
          </a:p>
          <a:p>
            <a:pPr>
              <a:lnSpc>
                <a:spcPct val="150000"/>
              </a:lnSpc>
            </a:pPr>
            <a:r>
              <a:rPr lang="en-US" sz="1400" b="1" dirty="0">
                <a:solidFill>
                  <a:srgbClr val="006666"/>
                </a:solidFill>
              </a:rPr>
              <a:t>Initiative to Accelerate Charitable Giving</a:t>
            </a:r>
            <a:r>
              <a:rPr lang="en-US" sz="1400" dirty="0">
                <a:solidFill>
                  <a:srgbClr val="006666"/>
                </a:solidFill>
              </a:rPr>
              <a:t> to require private foundation and donor advised funds to be distributed (or advisory privileges are released) no later than 15 years from the year of the donation to the private foundation or donor advised fund</a:t>
            </a:r>
          </a:p>
          <a:p>
            <a:pPr>
              <a:lnSpc>
                <a:spcPct val="150000"/>
              </a:lnSpc>
            </a:pPr>
            <a:endParaRPr lang="en-US" sz="1400" dirty="0">
              <a:solidFill>
                <a:srgbClr val="006666"/>
              </a:solidFill>
            </a:endParaRPr>
          </a:p>
          <a:p>
            <a:pPr>
              <a:lnSpc>
                <a:spcPct val="150000"/>
              </a:lnSpc>
            </a:pPr>
            <a:r>
              <a:rPr lang="en-US" sz="1400" b="1" dirty="0">
                <a:solidFill>
                  <a:srgbClr val="006666"/>
                </a:solidFill>
              </a:rPr>
              <a:t>Universal Giving Pandemic Response and Recovery Act</a:t>
            </a:r>
            <a:r>
              <a:rPr lang="en-US" sz="1400" dirty="0">
                <a:solidFill>
                  <a:srgbClr val="006666"/>
                </a:solidFill>
              </a:rPr>
              <a:t> to expand and extend the current deduction for charitable giving (at a higher level than the current $300 deduction)</a:t>
            </a:r>
          </a:p>
        </p:txBody>
      </p:sp>
      <p:sp>
        <p:nvSpPr>
          <p:cNvPr id="7" name="TextBox 6">
            <a:extLst>
              <a:ext uri="{FF2B5EF4-FFF2-40B4-BE49-F238E27FC236}">
                <a16:creationId xmlns:a16="http://schemas.microsoft.com/office/drawing/2014/main" id="{B8D661A0-6309-4057-B525-C55EFFEDA45B}"/>
              </a:ext>
            </a:extLst>
          </p:cNvPr>
          <p:cNvSpPr txBox="1"/>
          <p:nvPr/>
        </p:nvSpPr>
        <p:spPr>
          <a:xfrm>
            <a:off x="486993" y="392278"/>
            <a:ext cx="7886700" cy="461665"/>
          </a:xfrm>
          <a:prstGeom prst="rect">
            <a:avLst/>
          </a:prstGeom>
          <a:noFill/>
        </p:spPr>
        <p:txBody>
          <a:bodyPr wrap="square">
            <a:spAutoFit/>
          </a:bodyPr>
          <a:lstStyle/>
          <a:p>
            <a:r>
              <a:rPr lang="en-US" sz="2400" b="1" dirty="0">
                <a:solidFill>
                  <a:srgbClr val="006666"/>
                </a:solidFill>
              </a:rPr>
              <a:t>Handicapping Potential Federal Regulations on DAFs</a:t>
            </a:r>
            <a:endParaRPr lang="en-US" sz="2000" dirty="0">
              <a:solidFill>
                <a:srgbClr val="006666"/>
              </a:solidFill>
            </a:endParaRPr>
          </a:p>
        </p:txBody>
      </p:sp>
      <p:pic>
        <p:nvPicPr>
          <p:cNvPr id="3" name="Picture 2" descr="A large white building with a green lawn in front of it&#10;&#10;Description automatically generated with low confidence">
            <a:extLst>
              <a:ext uri="{FF2B5EF4-FFF2-40B4-BE49-F238E27FC236}">
                <a16:creationId xmlns:a16="http://schemas.microsoft.com/office/drawing/2014/main" id="{047F13A4-A0B4-43A7-B9F3-D93153266B60}"/>
              </a:ext>
            </a:extLst>
          </p:cNvPr>
          <p:cNvPicPr>
            <a:picLocks noChangeAspect="1"/>
          </p:cNvPicPr>
          <p:nvPr/>
        </p:nvPicPr>
        <p:blipFill rotWithShape="1">
          <a:blip r:embed="rId3"/>
          <a:srcRect l="35184" r="14838"/>
          <a:stretch/>
        </p:blipFill>
        <p:spPr>
          <a:xfrm>
            <a:off x="5214558" y="1138237"/>
            <a:ext cx="3442449" cy="4599446"/>
          </a:xfrm>
          <a:prstGeom prst="rect">
            <a:avLst/>
          </a:prstGeom>
        </p:spPr>
      </p:pic>
      <p:sp>
        <p:nvSpPr>
          <p:cNvPr id="5" name="Rectangle 4">
            <a:extLst>
              <a:ext uri="{FF2B5EF4-FFF2-40B4-BE49-F238E27FC236}">
                <a16:creationId xmlns:a16="http://schemas.microsoft.com/office/drawing/2014/main" id="{E9ED2494-ED1F-43CC-9A34-A7D0B7EEACB2}"/>
              </a:ext>
            </a:extLst>
          </p:cNvPr>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85C633A-FEC2-4581-9A63-06968B95CB39}"/>
              </a:ext>
            </a:extLst>
          </p:cNvPr>
          <p:cNvPicPr>
            <a:picLocks noChangeAspect="1"/>
          </p:cNvPicPr>
          <p:nvPr/>
        </p:nvPicPr>
        <p:blipFill>
          <a:blip r:embed="rId4"/>
          <a:stretch>
            <a:fillRect/>
          </a:stretch>
        </p:blipFill>
        <p:spPr>
          <a:xfrm>
            <a:off x="8076036" y="5790036"/>
            <a:ext cx="1067964" cy="1067964"/>
          </a:xfrm>
          <a:prstGeom prst="rect">
            <a:avLst/>
          </a:prstGeom>
        </p:spPr>
      </p:pic>
    </p:spTree>
    <p:extLst>
      <p:ext uri="{BB962C8B-B14F-4D97-AF65-F5344CB8AC3E}">
        <p14:creationId xmlns:p14="http://schemas.microsoft.com/office/powerpoint/2010/main" val="271199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text, grass, person, little&#10;&#10;Description automatically generated">
            <a:extLst>
              <a:ext uri="{FF2B5EF4-FFF2-40B4-BE49-F238E27FC236}">
                <a16:creationId xmlns:a16="http://schemas.microsoft.com/office/drawing/2014/main" id="{BDBD667F-EA53-4D6F-A9A9-E70BBEB6ECC5}"/>
              </a:ext>
            </a:extLst>
          </p:cNvPr>
          <p:cNvPicPr>
            <a:picLocks noChangeAspect="1"/>
          </p:cNvPicPr>
          <p:nvPr/>
        </p:nvPicPr>
        <p:blipFill rotWithShape="1">
          <a:blip r:embed="rId3"/>
          <a:srcRect l="8982" r="40215"/>
          <a:stretch/>
        </p:blipFill>
        <p:spPr>
          <a:xfrm>
            <a:off x="0" y="1115281"/>
            <a:ext cx="4118619" cy="5401429"/>
          </a:xfrm>
          <a:prstGeom prst="rect">
            <a:avLst/>
          </a:prstGeom>
        </p:spPr>
      </p:pic>
      <p:sp>
        <p:nvSpPr>
          <p:cNvPr id="11" name="Title 1">
            <a:extLst>
              <a:ext uri="{FF2B5EF4-FFF2-40B4-BE49-F238E27FC236}">
                <a16:creationId xmlns:a16="http://schemas.microsoft.com/office/drawing/2014/main" id="{FB191C9C-9062-4480-9F23-ED3CE0555166}"/>
              </a:ext>
            </a:extLst>
          </p:cNvPr>
          <p:cNvSpPr>
            <a:spLocks noGrp="1"/>
          </p:cNvSpPr>
          <p:nvPr>
            <p:ph type="title"/>
          </p:nvPr>
        </p:nvSpPr>
        <p:spPr>
          <a:xfrm>
            <a:off x="308610" y="262723"/>
            <a:ext cx="5764644" cy="613567"/>
          </a:xfrm>
        </p:spPr>
        <p:txBody>
          <a:bodyPr>
            <a:normAutofit fontScale="90000"/>
          </a:bodyPr>
          <a:lstStyle/>
          <a:p>
            <a:r>
              <a:rPr lang="en-US" sz="3200" b="1" dirty="0">
                <a:solidFill>
                  <a:srgbClr val="006666"/>
                </a:solidFill>
                <a:latin typeface="+mn-lt"/>
              </a:rPr>
              <a:t>Donor Advised Funds extend their decade-long growth in every metric.</a:t>
            </a:r>
          </a:p>
        </p:txBody>
      </p:sp>
      <p:sp>
        <p:nvSpPr>
          <p:cNvPr id="3" name="Content Placeholder 2"/>
          <p:cNvSpPr>
            <a:spLocks noGrp="1"/>
          </p:cNvSpPr>
          <p:nvPr>
            <p:ph idx="1"/>
          </p:nvPr>
        </p:nvSpPr>
        <p:spPr/>
        <p:txBody>
          <a:bodyPr>
            <a:normAutofit/>
          </a:bodyPr>
          <a:lstStyle/>
          <a:p>
            <a:pPr lvl="3">
              <a:buFont typeface="Wingdings" panose="05000000000000000000" pitchFamily="2" charset="2"/>
              <a:buChar char="§"/>
            </a:pPr>
            <a:endParaRPr lang="en-US" sz="3050" dirty="0"/>
          </a:p>
          <a:p>
            <a:pPr lvl="2">
              <a:buFont typeface="Wingdings" panose="05000000000000000000" pitchFamily="2" charset="2"/>
              <a:buChar char="§"/>
            </a:pPr>
            <a:endParaRPr lang="en-US" dirty="0"/>
          </a:p>
          <a:p>
            <a:pPr lvl="1"/>
            <a:endParaRPr lang="en-US" dirty="0"/>
          </a:p>
          <a:p>
            <a:pPr lvl="1"/>
            <a:endParaRPr lang="en-US" dirty="0"/>
          </a:p>
          <a:p>
            <a:endParaRPr lang="en-US" dirty="0"/>
          </a:p>
          <a:p>
            <a:pPr lvl="1"/>
            <a:endParaRPr lang="en-US" dirty="0"/>
          </a:p>
        </p:txBody>
      </p:sp>
      <p:sp>
        <p:nvSpPr>
          <p:cNvPr id="7" name="Rectangle 6">
            <a:extLst>
              <a:ext uri="{FF2B5EF4-FFF2-40B4-BE49-F238E27FC236}">
                <a16:creationId xmlns:a16="http://schemas.microsoft.com/office/drawing/2014/main" id="{D1E9AA23-3946-42FE-A65D-DCE877E75D8A}"/>
              </a:ext>
            </a:extLst>
          </p:cNvPr>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3C6FEF-9BF4-4A23-9D1A-074BC9B46857}"/>
              </a:ext>
            </a:extLst>
          </p:cNvPr>
          <p:cNvPicPr>
            <a:picLocks noChangeAspect="1"/>
          </p:cNvPicPr>
          <p:nvPr/>
        </p:nvPicPr>
        <p:blipFill>
          <a:blip r:embed="rId4"/>
          <a:stretch>
            <a:fillRect/>
          </a:stretch>
        </p:blipFill>
        <p:spPr>
          <a:xfrm>
            <a:off x="8076036" y="5790036"/>
            <a:ext cx="1067964" cy="1067964"/>
          </a:xfrm>
          <a:prstGeom prst="rect">
            <a:avLst/>
          </a:prstGeom>
        </p:spPr>
      </p:pic>
      <p:pic>
        <p:nvPicPr>
          <p:cNvPr id="18" name="Picture 17">
            <a:extLst>
              <a:ext uri="{FF2B5EF4-FFF2-40B4-BE49-F238E27FC236}">
                <a16:creationId xmlns:a16="http://schemas.microsoft.com/office/drawing/2014/main" id="{148D1309-B87C-4656-BE58-E72EF806B522}"/>
              </a:ext>
            </a:extLst>
          </p:cNvPr>
          <p:cNvPicPr>
            <a:picLocks noChangeAspect="1"/>
          </p:cNvPicPr>
          <p:nvPr/>
        </p:nvPicPr>
        <p:blipFill>
          <a:blip r:embed="rId5"/>
          <a:stretch>
            <a:fillRect/>
          </a:stretch>
        </p:blipFill>
        <p:spPr>
          <a:xfrm>
            <a:off x="2394756" y="3058669"/>
            <a:ext cx="6213535" cy="2301817"/>
          </a:xfrm>
          <a:prstGeom prst="rect">
            <a:avLst/>
          </a:prstGeom>
        </p:spPr>
      </p:pic>
      <p:sp>
        <p:nvSpPr>
          <p:cNvPr id="22" name="TextBox 21">
            <a:extLst>
              <a:ext uri="{FF2B5EF4-FFF2-40B4-BE49-F238E27FC236}">
                <a16:creationId xmlns:a16="http://schemas.microsoft.com/office/drawing/2014/main" id="{05212461-B2FC-4896-92F6-45F23C60CA90}"/>
              </a:ext>
            </a:extLst>
          </p:cNvPr>
          <p:cNvSpPr txBox="1"/>
          <p:nvPr/>
        </p:nvSpPr>
        <p:spPr>
          <a:xfrm>
            <a:off x="5643351" y="1602964"/>
            <a:ext cx="2871999" cy="584775"/>
          </a:xfrm>
          <a:prstGeom prst="rect">
            <a:avLst/>
          </a:prstGeom>
          <a:noFill/>
        </p:spPr>
        <p:txBody>
          <a:bodyPr wrap="square">
            <a:spAutoFit/>
          </a:bodyPr>
          <a:lstStyle/>
          <a:p>
            <a:pPr algn="r"/>
            <a:r>
              <a:rPr lang="en-US" sz="1600" i="1" dirty="0"/>
              <a:t>This is the highest DAF grant increase in a decade.</a:t>
            </a:r>
          </a:p>
        </p:txBody>
      </p:sp>
      <p:cxnSp>
        <p:nvCxnSpPr>
          <p:cNvPr id="31" name="Straight Arrow Connector 30">
            <a:extLst>
              <a:ext uri="{FF2B5EF4-FFF2-40B4-BE49-F238E27FC236}">
                <a16:creationId xmlns:a16="http://schemas.microsoft.com/office/drawing/2014/main" id="{837CA572-532C-4F3A-9B7A-21B443764C82}"/>
              </a:ext>
            </a:extLst>
          </p:cNvPr>
          <p:cNvCxnSpPr/>
          <p:nvPr/>
        </p:nvCxnSpPr>
        <p:spPr>
          <a:xfrm>
            <a:off x="8076036" y="2306471"/>
            <a:ext cx="0" cy="1067937"/>
          </a:xfrm>
          <a:prstGeom prst="straightConnector1">
            <a:avLst/>
          </a:prstGeom>
          <a:ln w="28575">
            <a:solidFill>
              <a:srgbClr val="A1B44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71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B191C9C-9062-4480-9F23-ED3CE0555166}"/>
              </a:ext>
            </a:extLst>
          </p:cNvPr>
          <p:cNvSpPr>
            <a:spLocks noGrp="1"/>
          </p:cNvSpPr>
          <p:nvPr>
            <p:ph type="title"/>
          </p:nvPr>
        </p:nvSpPr>
        <p:spPr>
          <a:xfrm>
            <a:off x="308610" y="262723"/>
            <a:ext cx="5764644" cy="613567"/>
          </a:xfrm>
        </p:spPr>
        <p:txBody>
          <a:bodyPr>
            <a:normAutofit fontScale="90000"/>
          </a:bodyPr>
          <a:lstStyle/>
          <a:p>
            <a:r>
              <a:rPr lang="en-US" sz="3200" b="1" dirty="0">
                <a:solidFill>
                  <a:srgbClr val="006666"/>
                </a:solidFill>
                <a:latin typeface="+mn-lt"/>
              </a:rPr>
              <a:t>2020 was noteworthy for growth in DAF assets, numbers, grantmaking.</a:t>
            </a:r>
          </a:p>
        </p:txBody>
      </p:sp>
      <p:sp>
        <p:nvSpPr>
          <p:cNvPr id="3" name="Content Placeholder 2"/>
          <p:cNvSpPr>
            <a:spLocks noGrp="1"/>
          </p:cNvSpPr>
          <p:nvPr>
            <p:ph idx="1"/>
          </p:nvPr>
        </p:nvSpPr>
        <p:spPr/>
        <p:txBody>
          <a:bodyPr>
            <a:normAutofit/>
          </a:bodyPr>
          <a:lstStyle/>
          <a:p>
            <a:pPr lvl="3">
              <a:buFont typeface="Wingdings" panose="05000000000000000000" pitchFamily="2" charset="2"/>
              <a:buChar char="§"/>
            </a:pPr>
            <a:endParaRPr lang="en-US" sz="3050" dirty="0"/>
          </a:p>
          <a:p>
            <a:pPr lvl="2">
              <a:buFont typeface="Wingdings" panose="05000000000000000000" pitchFamily="2" charset="2"/>
              <a:buChar char="§"/>
            </a:pPr>
            <a:endParaRPr lang="en-US" dirty="0"/>
          </a:p>
          <a:p>
            <a:pPr lvl="1"/>
            <a:endParaRPr lang="en-US" dirty="0"/>
          </a:p>
          <a:p>
            <a:pPr lvl="1"/>
            <a:endParaRPr lang="en-US" dirty="0"/>
          </a:p>
          <a:p>
            <a:endParaRPr lang="en-US" dirty="0"/>
          </a:p>
          <a:p>
            <a:pPr lvl="1"/>
            <a:endParaRPr lang="en-US" dirty="0"/>
          </a:p>
        </p:txBody>
      </p:sp>
      <p:sp>
        <p:nvSpPr>
          <p:cNvPr id="7" name="Rectangle 6">
            <a:extLst>
              <a:ext uri="{FF2B5EF4-FFF2-40B4-BE49-F238E27FC236}">
                <a16:creationId xmlns:a16="http://schemas.microsoft.com/office/drawing/2014/main" id="{D1E9AA23-3946-42FE-A65D-DCE877E75D8A}"/>
              </a:ext>
            </a:extLst>
          </p:cNvPr>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3C6FEF-9BF4-4A23-9D1A-074BC9B46857}"/>
              </a:ext>
            </a:extLst>
          </p:cNvPr>
          <p:cNvPicPr>
            <a:picLocks noChangeAspect="1"/>
          </p:cNvPicPr>
          <p:nvPr/>
        </p:nvPicPr>
        <p:blipFill>
          <a:blip r:embed="rId3"/>
          <a:stretch>
            <a:fillRect/>
          </a:stretch>
        </p:blipFill>
        <p:spPr>
          <a:xfrm>
            <a:off x="8076036" y="5790036"/>
            <a:ext cx="1067964" cy="1067964"/>
          </a:xfrm>
          <a:prstGeom prst="rect">
            <a:avLst/>
          </a:prstGeom>
        </p:spPr>
      </p:pic>
      <p:grpSp>
        <p:nvGrpSpPr>
          <p:cNvPr id="15" name="Group 14">
            <a:extLst>
              <a:ext uri="{FF2B5EF4-FFF2-40B4-BE49-F238E27FC236}">
                <a16:creationId xmlns:a16="http://schemas.microsoft.com/office/drawing/2014/main" id="{0DF59AAE-328F-4959-B8E3-262E5D88A637}"/>
              </a:ext>
            </a:extLst>
          </p:cNvPr>
          <p:cNvGrpSpPr>
            <a:grpSpLocks noChangeAspect="1"/>
          </p:cNvGrpSpPr>
          <p:nvPr/>
        </p:nvGrpSpPr>
        <p:grpSpPr>
          <a:xfrm>
            <a:off x="513327" y="1462405"/>
            <a:ext cx="4644504" cy="4076534"/>
            <a:chOff x="-922205" y="6903637"/>
            <a:chExt cx="5012541" cy="4399564"/>
          </a:xfrm>
        </p:grpSpPr>
        <p:pic>
          <p:nvPicPr>
            <p:cNvPr id="16" name="Picture 15" descr="A white piece of paper&#10;&#10;Description automatically generated with low confidence">
              <a:extLst>
                <a:ext uri="{FF2B5EF4-FFF2-40B4-BE49-F238E27FC236}">
                  <a16:creationId xmlns:a16="http://schemas.microsoft.com/office/drawing/2014/main" id="{1B171B05-6C7E-4139-B66C-ABD876CD6FD4}"/>
                </a:ext>
              </a:extLst>
            </p:cNvPr>
            <p:cNvPicPr>
              <a:picLocks noChangeAspect="1"/>
            </p:cNvPicPr>
            <p:nvPr/>
          </p:nvPicPr>
          <p:blipFill rotWithShape="1">
            <a:blip r:embed="rId4"/>
            <a:srcRect t="48530" b="40166"/>
            <a:stretch/>
          </p:blipFill>
          <p:spPr>
            <a:xfrm>
              <a:off x="-900191" y="6903637"/>
              <a:ext cx="4990527" cy="783704"/>
            </a:xfrm>
            <a:prstGeom prst="rect">
              <a:avLst/>
            </a:prstGeom>
          </p:spPr>
        </p:pic>
        <p:grpSp>
          <p:nvGrpSpPr>
            <p:cNvPr id="14" name="Group 13">
              <a:extLst>
                <a:ext uri="{FF2B5EF4-FFF2-40B4-BE49-F238E27FC236}">
                  <a16:creationId xmlns:a16="http://schemas.microsoft.com/office/drawing/2014/main" id="{1F39D667-D15F-406A-9768-7FECC6EE2575}"/>
                </a:ext>
              </a:extLst>
            </p:cNvPr>
            <p:cNvGrpSpPr/>
            <p:nvPr/>
          </p:nvGrpSpPr>
          <p:grpSpPr>
            <a:xfrm>
              <a:off x="-922205" y="7494603"/>
              <a:ext cx="4995668" cy="3808598"/>
              <a:chOff x="-1470845" y="5639677"/>
              <a:chExt cx="4995668" cy="3808598"/>
            </a:xfrm>
          </p:grpSpPr>
          <p:pic>
            <p:nvPicPr>
              <p:cNvPr id="6" name="Picture 5" descr="A white piece of paper&#10;&#10;Description automatically generated with low confidence">
                <a:extLst>
                  <a:ext uri="{FF2B5EF4-FFF2-40B4-BE49-F238E27FC236}">
                    <a16:creationId xmlns:a16="http://schemas.microsoft.com/office/drawing/2014/main" id="{69FA7D31-C249-4ACC-99D8-8015F265FBC8}"/>
                  </a:ext>
                </a:extLst>
              </p:cNvPr>
              <p:cNvPicPr>
                <a:picLocks noChangeAspect="1"/>
              </p:cNvPicPr>
              <p:nvPr/>
            </p:nvPicPr>
            <p:blipFill rotWithShape="1">
              <a:blip r:embed="rId4"/>
              <a:srcRect b="79618"/>
              <a:stretch/>
            </p:blipFill>
            <p:spPr>
              <a:xfrm>
                <a:off x="-1470845" y="8035110"/>
                <a:ext cx="4990527" cy="1413165"/>
              </a:xfrm>
              <a:prstGeom prst="rect">
                <a:avLst/>
              </a:prstGeom>
            </p:spPr>
          </p:pic>
          <p:pic>
            <p:nvPicPr>
              <p:cNvPr id="12" name="Picture 11">
                <a:extLst>
                  <a:ext uri="{FF2B5EF4-FFF2-40B4-BE49-F238E27FC236}">
                    <a16:creationId xmlns:a16="http://schemas.microsoft.com/office/drawing/2014/main" id="{9BB90EE6-591A-48DC-9778-CB8B0528C9E0}"/>
                  </a:ext>
                </a:extLst>
              </p:cNvPr>
              <p:cNvPicPr>
                <a:picLocks noChangeAspect="1"/>
              </p:cNvPicPr>
              <p:nvPr/>
            </p:nvPicPr>
            <p:blipFill>
              <a:blip r:embed="rId5"/>
              <a:stretch>
                <a:fillRect/>
              </a:stretch>
            </p:blipFill>
            <p:spPr>
              <a:xfrm>
                <a:off x="-1448831" y="5639677"/>
                <a:ext cx="4973654" cy="3244309"/>
              </a:xfrm>
              <a:prstGeom prst="rect">
                <a:avLst/>
              </a:prstGeom>
            </p:spPr>
          </p:pic>
        </p:grpSp>
      </p:grpSp>
      <p:sp>
        <p:nvSpPr>
          <p:cNvPr id="17" name="TextBox 16">
            <a:extLst>
              <a:ext uri="{FF2B5EF4-FFF2-40B4-BE49-F238E27FC236}">
                <a16:creationId xmlns:a16="http://schemas.microsoft.com/office/drawing/2014/main" id="{ED18F72E-EB81-4D69-BFEA-FC19BD68A503}"/>
              </a:ext>
            </a:extLst>
          </p:cNvPr>
          <p:cNvSpPr txBox="1"/>
          <p:nvPr/>
        </p:nvSpPr>
        <p:spPr>
          <a:xfrm>
            <a:off x="5643349" y="1500125"/>
            <a:ext cx="3192041" cy="4001095"/>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600" dirty="0"/>
              <a:t>The DAF payout rate was 23.8 percent, one of the highest payouts on record. </a:t>
            </a:r>
          </a:p>
          <a:p>
            <a:pPr marL="285750" indent="-285750">
              <a:spcAft>
                <a:spcPts val="1200"/>
              </a:spcAft>
              <a:buFont typeface="Arial" panose="020B0604020202020204" pitchFamily="34" charset="0"/>
              <a:buChar char="•"/>
            </a:pPr>
            <a:r>
              <a:rPr lang="en-US" sz="1600" dirty="0"/>
              <a:t>Payout has remained above 20 percent for every year on record, reflecting the consistent charitable support that DAF donors provide.</a:t>
            </a:r>
          </a:p>
          <a:p>
            <a:pPr marL="285750" indent="-285750">
              <a:spcAft>
                <a:spcPts val="1200"/>
              </a:spcAft>
              <a:buFont typeface="Arial" panose="020B0604020202020204" pitchFamily="34" charset="0"/>
              <a:buChar char="•"/>
            </a:pPr>
            <a:r>
              <a:rPr lang="en-US" sz="1600" dirty="0"/>
              <a:t>Other key metrics, like contributions and charitable assets, also increased.</a:t>
            </a:r>
          </a:p>
          <a:p>
            <a:pPr marL="285750" indent="-285750">
              <a:spcAft>
                <a:spcPts val="1200"/>
              </a:spcAft>
              <a:buFont typeface="Arial" panose="020B0604020202020204" pitchFamily="34" charset="0"/>
              <a:buChar char="•"/>
            </a:pPr>
            <a:r>
              <a:rPr lang="en-US" sz="1600" dirty="0"/>
              <a:t>The number of individual DAF accounts in the U.S. is above one million for the first time. </a:t>
            </a:r>
          </a:p>
        </p:txBody>
      </p:sp>
    </p:spTree>
    <p:extLst>
      <p:ext uri="{BB962C8B-B14F-4D97-AF65-F5344CB8AC3E}">
        <p14:creationId xmlns:p14="http://schemas.microsoft.com/office/powerpoint/2010/main" val="319610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D9BBE31-2DF9-47D7-8F20-E70C5766822E}"/>
              </a:ext>
            </a:extLst>
          </p:cNvPr>
          <p:cNvSpPr/>
          <p:nvPr/>
        </p:nvSpPr>
        <p:spPr>
          <a:xfrm>
            <a:off x="0" y="1181047"/>
            <a:ext cx="9144000" cy="703758"/>
          </a:xfrm>
          <a:prstGeom prst="rect">
            <a:avLst/>
          </a:prstGeom>
          <a:solidFill>
            <a:srgbClr val="227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8" name="Picture 24" descr="Northern New York Community Foundation to host grant information sessions  for local non-profits | WWTI - InformNNY.com">
            <a:extLst>
              <a:ext uri="{FF2B5EF4-FFF2-40B4-BE49-F238E27FC236}">
                <a16:creationId xmlns:a16="http://schemas.microsoft.com/office/drawing/2014/main" id="{6A8DEA77-BAD2-42C1-AD3B-FD8A16FE0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307" y="3428888"/>
            <a:ext cx="1925921" cy="107851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ome - Central New York Community Foundation">
            <a:extLst>
              <a:ext uri="{FF2B5EF4-FFF2-40B4-BE49-F238E27FC236}">
                <a16:creationId xmlns:a16="http://schemas.microsoft.com/office/drawing/2014/main" id="{29629984-A393-497A-8491-32EC1767F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70" y="4280045"/>
            <a:ext cx="1833886" cy="102697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B191C9C-9062-4480-9F23-ED3CE0555166}"/>
              </a:ext>
            </a:extLst>
          </p:cNvPr>
          <p:cNvSpPr>
            <a:spLocks noGrp="1"/>
          </p:cNvSpPr>
          <p:nvPr>
            <p:ph type="title"/>
          </p:nvPr>
        </p:nvSpPr>
        <p:spPr>
          <a:xfrm>
            <a:off x="308610" y="262723"/>
            <a:ext cx="7886700" cy="777871"/>
          </a:xfrm>
        </p:spPr>
        <p:txBody>
          <a:bodyPr>
            <a:normAutofit/>
          </a:bodyPr>
          <a:lstStyle/>
          <a:p>
            <a:r>
              <a:rPr lang="en-US" sz="3200" b="1" dirty="0">
                <a:solidFill>
                  <a:srgbClr val="006666"/>
                </a:solidFill>
                <a:latin typeface="+mn-lt"/>
              </a:rPr>
              <a:t>Who offers DAFs</a:t>
            </a:r>
          </a:p>
        </p:txBody>
      </p:sp>
      <p:sp>
        <p:nvSpPr>
          <p:cNvPr id="3" name="Content Placeholder 2"/>
          <p:cNvSpPr>
            <a:spLocks noGrp="1"/>
          </p:cNvSpPr>
          <p:nvPr>
            <p:ph idx="1"/>
          </p:nvPr>
        </p:nvSpPr>
        <p:spPr/>
        <p:txBody>
          <a:bodyPr>
            <a:normAutofit/>
          </a:bodyPr>
          <a:lstStyle/>
          <a:p>
            <a:pPr lvl="3">
              <a:buFont typeface="Wingdings" panose="05000000000000000000" pitchFamily="2" charset="2"/>
              <a:buChar char="§"/>
            </a:pPr>
            <a:endParaRPr lang="en-US" sz="3050" dirty="0"/>
          </a:p>
          <a:p>
            <a:pPr lvl="2">
              <a:buFont typeface="Wingdings" panose="05000000000000000000" pitchFamily="2" charset="2"/>
              <a:buChar char="§"/>
            </a:pPr>
            <a:endParaRPr lang="en-US" dirty="0"/>
          </a:p>
          <a:p>
            <a:pPr lvl="1"/>
            <a:endParaRPr lang="en-US" dirty="0"/>
          </a:p>
          <a:p>
            <a:pPr lvl="1"/>
            <a:endParaRPr lang="en-US" dirty="0"/>
          </a:p>
          <a:p>
            <a:endParaRPr lang="en-US" dirty="0"/>
          </a:p>
          <a:p>
            <a:pPr lvl="1"/>
            <a:endParaRPr lang="en-US" dirty="0"/>
          </a:p>
        </p:txBody>
      </p:sp>
      <p:sp>
        <p:nvSpPr>
          <p:cNvPr id="7" name="Rectangle 6">
            <a:extLst>
              <a:ext uri="{FF2B5EF4-FFF2-40B4-BE49-F238E27FC236}">
                <a16:creationId xmlns:a16="http://schemas.microsoft.com/office/drawing/2014/main" id="{D1E9AA23-3946-42FE-A65D-DCE877E75D8A}"/>
              </a:ext>
            </a:extLst>
          </p:cNvPr>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3C6FEF-9BF4-4A23-9D1A-074BC9B46857}"/>
              </a:ext>
            </a:extLst>
          </p:cNvPr>
          <p:cNvPicPr>
            <a:picLocks noChangeAspect="1"/>
          </p:cNvPicPr>
          <p:nvPr/>
        </p:nvPicPr>
        <p:blipFill>
          <a:blip r:embed="rId5"/>
          <a:stretch>
            <a:fillRect/>
          </a:stretch>
        </p:blipFill>
        <p:spPr>
          <a:xfrm>
            <a:off x="8076036" y="5790036"/>
            <a:ext cx="1067964" cy="1067964"/>
          </a:xfrm>
          <a:prstGeom prst="rect">
            <a:avLst/>
          </a:prstGeom>
        </p:spPr>
      </p:pic>
      <p:pic>
        <p:nvPicPr>
          <p:cNvPr id="4" name="Picture 4" descr="Fidelity Charitable Logo">
            <a:extLst>
              <a:ext uri="{FF2B5EF4-FFF2-40B4-BE49-F238E27FC236}">
                <a16:creationId xmlns:a16="http://schemas.microsoft.com/office/drawing/2014/main" id="{F3CAC613-05E7-4308-8593-6D84340350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471" y="3614462"/>
            <a:ext cx="2743312" cy="487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hwab Charitable Fund - Home | Facebook">
            <a:extLst>
              <a:ext uri="{FF2B5EF4-FFF2-40B4-BE49-F238E27FC236}">
                <a16:creationId xmlns:a16="http://schemas.microsoft.com/office/drawing/2014/main" id="{F754019C-4218-4866-9CE2-AFC92768AD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6043" y="4068898"/>
            <a:ext cx="2194650" cy="12290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anguard Charitable - GuideStar Profile">
            <a:extLst>
              <a:ext uri="{FF2B5EF4-FFF2-40B4-BE49-F238E27FC236}">
                <a16:creationId xmlns:a16="http://schemas.microsoft.com/office/drawing/2014/main" id="{F9B168CC-0BF6-4936-8E34-C857BF0111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5938" y="5312325"/>
            <a:ext cx="1834860" cy="7787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mmunity Foundation of New Jersey">
            <a:extLst>
              <a:ext uri="{FF2B5EF4-FFF2-40B4-BE49-F238E27FC236}">
                <a16:creationId xmlns:a16="http://schemas.microsoft.com/office/drawing/2014/main" id="{014E3566-F777-4863-B43B-07DF2B87AD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851" y="2117796"/>
            <a:ext cx="1247555" cy="89021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ress Room – Connecticut Community Foundation">
            <a:extLst>
              <a:ext uri="{FF2B5EF4-FFF2-40B4-BE49-F238E27FC236}">
                <a16:creationId xmlns:a16="http://schemas.microsoft.com/office/drawing/2014/main" id="{2EBBDE43-3D09-4631-A5BB-085FE15846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6433" y="4412072"/>
            <a:ext cx="1199118" cy="6167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ew York Community Trust aka Community Funds, Inc. - GuideStar Profile">
            <a:extLst>
              <a:ext uri="{FF2B5EF4-FFF2-40B4-BE49-F238E27FC236}">
                <a16:creationId xmlns:a16="http://schemas.microsoft.com/office/drawing/2014/main" id="{18803A00-2314-4A76-8AA9-10FAD9EF6F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0763" y="2938352"/>
            <a:ext cx="1586055" cy="46738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he Philadelphia Foundation - Our Community, Made Better">
            <a:extLst>
              <a:ext uri="{FF2B5EF4-FFF2-40B4-BE49-F238E27FC236}">
                <a16:creationId xmlns:a16="http://schemas.microsoft.com/office/drawing/2014/main" id="{9209375B-243A-44C6-A5DF-904376F2CD2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3634" y="3241002"/>
            <a:ext cx="752433" cy="7490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mmunity Foundation of South Jersey Announces COVID-19 Response Fund |  Philanthropy Network Greater Philadelphia">
            <a:extLst>
              <a:ext uri="{FF2B5EF4-FFF2-40B4-BE49-F238E27FC236}">
                <a16:creationId xmlns:a16="http://schemas.microsoft.com/office/drawing/2014/main" id="{35344407-4881-48F9-ABC0-466F0C5DE41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62361" y="2197217"/>
            <a:ext cx="1785175" cy="408483"/>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E7B8EEBF-2468-48F2-BAB4-501A8DA3EE16}"/>
              </a:ext>
            </a:extLst>
          </p:cNvPr>
          <p:cNvSpPr txBox="1">
            <a:spLocks/>
          </p:cNvSpPr>
          <p:nvPr/>
        </p:nvSpPr>
        <p:spPr>
          <a:xfrm>
            <a:off x="628650" y="1263219"/>
            <a:ext cx="3465178" cy="606455"/>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dirty="0">
                <a:solidFill>
                  <a:schemeClr val="bg1"/>
                </a:solidFill>
              </a:rPr>
              <a:t>Community Foundations</a:t>
            </a:r>
          </a:p>
          <a:p>
            <a:r>
              <a:rPr lang="en-US" sz="2000" i="1" dirty="0">
                <a:solidFill>
                  <a:schemeClr val="bg1"/>
                </a:solidFill>
              </a:rPr>
              <a:t>650 across the United States</a:t>
            </a:r>
          </a:p>
        </p:txBody>
      </p:sp>
      <p:sp>
        <p:nvSpPr>
          <p:cNvPr id="21" name="Title 1">
            <a:extLst>
              <a:ext uri="{FF2B5EF4-FFF2-40B4-BE49-F238E27FC236}">
                <a16:creationId xmlns:a16="http://schemas.microsoft.com/office/drawing/2014/main" id="{5667A4ED-5895-4873-AAE8-631FA3C7B066}"/>
              </a:ext>
            </a:extLst>
          </p:cNvPr>
          <p:cNvSpPr txBox="1">
            <a:spLocks/>
          </p:cNvSpPr>
          <p:nvPr/>
        </p:nvSpPr>
        <p:spPr>
          <a:xfrm>
            <a:off x="5187142" y="1267681"/>
            <a:ext cx="3008168" cy="60645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dirty="0">
                <a:solidFill>
                  <a:schemeClr val="bg1"/>
                </a:solidFill>
              </a:rPr>
              <a:t>National Banks</a:t>
            </a:r>
          </a:p>
        </p:txBody>
      </p:sp>
      <p:pic>
        <p:nvPicPr>
          <p:cNvPr id="1026" name="Picture 2" descr="Bank of America earnings down, Goldman Sachs up in 2020">
            <a:extLst>
              <a:ext uri="{FF2B5EF4-FFF2-40B4-BE49-F238E27FC236}">
                <a16:creationId xmlns:a16="http://schemas.microsoft.com/office/drawing/2014/main" id="{E5460F0B-90D0-46E2-A6F8-CB0D3048C67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4135" t="13292" r="5113" b="9723"/>
          <a:stretch/>
        </p:blipFill>
        <p:spPr bwMode="auto">
          <a:xfrm>
            <a:off x="5596465" y="2328571"/>
            <a:ext cx="1991689" cy="9461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a:extLst>
              <a:ext uri="{FF2B5EF4-FFF2-40B4-BE49-F238E27FC236}">
                <a16:creationId xmlns:a16="http://schemas.microsoft.com/office/drawing/2014/main" id="{5A10FCF3-6722-43BE-BEED-685DD2D85FB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4340" y="5636469"/>
            <a:ext cx="1833886" cy="52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6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BEE8FB-EA59-4B02-9DDB-2EF1E9E44424}"/>
              </a:ext>
            </a:extLst>
          </p:cNvPr>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lvl="3">
              <a:buFont typeface="Wingdings" panose="05000000000000000000" pitchFamily="2" charset="2"/>
              <a:buChar char="§"/>
            </a:pPr>
            <a:endParaRPr lang="en-US" sz="3050" dirty="0"/>
          </a:p>
          <a:p>
            <a:pPr lvl="2">
              <a:buFont typeface="Wingdings" panose="05000000000000000000" pitchFamily="2" charset="2"/>
              <a:buChar char="§"/>
            </a:pPr>
            <a:endParaRPr lang="en-US" dirty="0"/>
          </a:p>
          <a:p>
            <a:pPr lvl="1"/>
            <a:endParaRPr lang="en-US" dirty="0"/>
          </a:p>
          <a:p>
            <a:pPr lvl="1"/>
            <a:endParaRPr lang="en-US" dirty="0"/>
          </a:p>
          <a:p>
            <a:endParaRPr lang="en-US" dirty="0"/>
          </a:p>
          <a:p>
            <a:pPr lvl="1"/>
            <a:endParaRPr lang="en-US" dirty="0"/>
          </a:p>
        </p:txBody>
      </p:sp>
      <p:sp>
        <p:nvSpPr>
          <p:cNvPr id="14" name="TextBox 13">
            <a:extLst>
              <a:ext uri="{FF2B5EF4-FFF2-40B4-BE49-F238E27FC236}">
                <a16:creationId xmlns:a16="http://schemas.microsoft.com/office/drawing/2014/main" id="{626D076E-66A2-4197-9CCE-166604F16F24}"/>
              </a:ext>
            </a:extLst>
          </p:cNvPr>
          <p:cNvSpPr txBox="1"/>
          <p:nvPr/>
        </p:nvSpPr>
        <p:spPr>
          <a:xfrm>
            <a:off x="228761" y="287903"/>
            <a:ext cx="8055267" cy="584775"/>
          </a:xfrm>
          <a:prstGeom prst="rect">
            <a:avLst/>
          </a:prstGeom>
          <a:noFill/>
        </p:spPr>
        <p:txBody>
          <a:bodyPr wrap="square">
            <a:spAutoFit/>
          </a:bodyPr>
          <a:lstStyle/>
          <a:p>
            <a:r>
              <a:rPr lang="en-US" sz="3200" b="1" dirty="0">
                <a:solidFill>
                  <a:srgbClr val="006666"/>
                </a:solidFill>
              </a:rPr>
              <a:t>Accessing DAFs has become a cottage industry</a:t>
            </a:r>
            <a:endParaRPr lang="en-US" sz="2800" dirty="0">
              <a:solidFill>
                <a:srgbClr val="006666"/>
              </a:solidFill>
            </a:endParaRPr>
          </a:p>
        </p:txBody>
      </p:sp>
      <p:sp>
        <p:nvSpPr>
          <p:cNvPr id="13" name="TextBox 12">
            <a:extLst>
              <a:ext uri="{FF2B5EF4-FFF2-40B4-BE49-F238E27FC236}">
                <a16:creationId xmlns:a16="http://schemas.microsoft.com/office/drawing/2014/main" id="{F28EC753-D6B4-4F88-ACB8-FD1037A3CF0B}"/>
              </a:ext>
            </a:extLst>
          </p:cNvPr>
          <p:cNvSpPr txBox="1"/>
          <p:nvPr/>
        </p:nvSpPr>
        <p:spPr>
          <a:xfrm>
            <a:off x="5557834" y="1859382"/>
            <a:ext cx="3148906" cy="400110"/>
          </a:xfrm>
          <a:prstGeom prst="rect">
            <a:avLst/>
          </a:prstGeom>
          <a:noFill/>
        </p:spPr>
        <p:txBody>
          <a:bodyPr wrap="square">
            <a:spAutoFit/>
          </a:bodyPr>
          <a:lstStyle/>
          <a:p>
            <a:pPr>
              <a:spcAft>
                <a:spcPts val="1200"/>
              </a:spcAft>
            </a:pPr>
            <a:r>
              <a:rPr lang="en-US" sz="2000" b="1" u="sng" dirty="0"/>
              <a:t>But there’s no silver bullet.</a:t>
            </a:r>
          </a:p>
        </p:txBody>
      </p:sp>
      <p:pic>
        <p:nvPicPr>
          <p:cNvPr id="11" name="Picture 10">
            <a:extLst>
              <a:ext uri="{FF2B5EF4-FFF2-40B4-BE49-F238E27FC236}">
                <a16:creationId xmlns:a16="http://schemas.microsoft.com/office/drawing/2014/main" id="{750D0EA5-B70F-43DF-B95C-DD0C4E97DD25}"/>
              </a:ext>
            </a:extLst>
          </p:cNvPr>
          <p:cNvPicPr>
            <a:picLocks noChangeAspect="1"/>
          </p:cNvPicPr>
          <p:nvPr/>
        </p:nvPicPr>
        <p:blipFill>
          <a:blip r:embed="rId3"/>
          <a:stretch>
            <a:fillRect/>
          </a:stretch>
        </p:blipFill>
        <p:spPr>
          <a:xfrm>
            <a:off x="8076036" y="5790036"/>
            <a:ext cx="1067964" cy="1067964"/>
          </a:xfrm>
          <a:prstGeom prst="rect">
            <a:avLst/>
          </a:prstGeom>
        </p:spPr>
      </p:pic>
      <p:pic>
        <p:nvPicPr>
          <p:cNvPr id="7" name="Picture 6">
            <a:extLst>
              <a:ext uri="{FF2B5EF4-FFF2-40B4-BE49-F238E27FC236}">
                <a16:creationId xmlns:a16="http://schemas.microsoft.com/office/drawing/2014/main" id="{60BF76C5-310B-455D-83FE-368121BB86FD}"/>
              </a:ext>
            </a:extLst>
          </p:cNvPr>
          <p:cNvPicPr>
            <a:picLocks noChangeAspect="1"/>
          </p:cNvPicPr>
          <p:nvPr/>
        </p:nvPicPr>
        <p:blipFill>
          <a:blip r:embed="rId4"/>
          <a:stretch>
            <a:fillRect/>
          </a:stretch>
        </p:blipFill>
        <p:spPr>
          <a:xfrm>
            <a:off x="228761" y="1918400"/>
            <a:ext cx="2351581" cy="2624949"/>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132BC8A-C827-43E2-8FE1-7F50816CCDBF}"/>
              </a:ext>
            </a:extLst>
          </p:cNvPr>
          <p:cNvPicPr>
            <a:picLocks noChangeAspect="1"/>
          </p:cNvPicPr>
          <p:nvPr/>
        </p:nvPicPr>
        <p:blipFill>
          <a:blip r:embed="rId5"/>
          <a:stretch>
            <a:fillRect/>
          </a:stretch>
        </p:blipFill>
        <p:spPr>
          <a:xfrm>
            <a:off x="1945216" y="3213266"/>
            <a:ext cx="2850218" cy="61266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EF79820-7386-49F8-B30A-C7BCE982C494}"/>
              </a:ext>
            </a:extLst>
          </p:cNvPr>
          <p:cNvPicPr>
            <a:picLocks noChangeAspect="1"/>
          </p:cNvPicPr>
          <p:nvPr/>
        </p:nvPicPr>
        <p:blipFill>
          <a:blip r:embed="rId6"/>
          <a:stretch>
            <a:fillRect/>
          </a:stretch>
        </p:blipFill>
        <p:spPr>
          <a:xfrm>
            <a:off x="920927" y="4265212"/>
            <a:ext cx="2991812" cy="41734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AA3F41F3-3D91-42FD-AF4A-5F359A946696}"/>
              </a:ext>
            </a:extLst>
          </p:cNvPr>
          <p:cNvPicPr>
            <a:picLocks noChangeAspect="1"/>
          </p:cNvPicPr>
          <p:nvPr/>
        </p:nvPicPr>
        <p:blipFill>
          <a:blip r:embed="rId7"/>
          <a:stretch>
            <a:fillRect/>
          </a:stretch>
        </p:blipFill>
        <p:spPr>
          <a:xfrm>
            <a:off x="228761" y="5045246"/>
            <a:ext cx="4202576" cy="284705"/>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A50BF1E1-56D8-4732-A719-051480F0AE62}"/>
              </a:ext>
            </a:extLst>
          </p:cNvPr>
          <p:cNvPicPr>
            <a:picLocks noChangeAspect="1"/>
          </p:cNvPicPr>
          <p:nvPr/>
        </p:nvPicPr>
        <p:blipFill>
          <a:blip r:embed="rId8"/>
          <a:stretch>
            <a:fillRect/>
          </a:stretch>
        </p:blipFill>
        <p:spPr>
          <a:xfrm>
            <a:off x="1789709" y="2290879"/>
            <a:ext cx="2905676" cy="61266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92A978A-66BC-416D-A428-354DA6638FC1}"/>
              </a:ext>
            </a:extLst>
          </p:cNvPr>
          <p:cNvPicPr>
            <a:picLocks noChangeAspect="1"/>
          </p:cNvPicPr>
          <p:nvPr/>
        </p:nvPicPr>
        <p:blipFill rotWithShape="1">
          <a:blip r:embed="rId9"/>
          <a:srcRect t="46746" b="6145"/>
          <a:stretch/>
        </p:blipFill>
        <p:spPr>
          <a:xfrm>
            <a:off x="594356" y="1599352"/>
            <a:ext cx="2991812" cy="431723"/>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04515B3B-EE2C-4451-B4E0-B16FF2FE34A4}"/>
              </a:ext>
            </a:extLst>
          </p:cNvPr>
          <p:cNvSpPr txBox="1"/>
          <p:nvPr/>
        </p:nvSpPr>
        <p:spPr>
          <a:xfrm>
            <a:off x="5559942" y="2755975"/>
            <a:ext cx="3269733" cy="1138773"/>
          </a:xfrm>
          <a:prstGeom prst="rect">
            <a:avLst/>
          </a:prstGeom>
          <a:noFill/>
        </p:spPr>
        <p:txBody>
          <a:bodyPr wrap="square">
            <a:spAutoFit/>
          </a:bodyPr>
          <a:lstStyle/>
          <a:p>
            <a:pPr marL="285750" indent="-285750">
              <a:spcAft>
                <a:spcPts val="1200"/>
              </a:spcAft>
              <a:buFont typeface="Wingdings" panose="05000000000000000000" pitchFamily="2" charset="2"/>
              <a:buChar char="ü"/>
            </a:pPr>
            <a:r>
              <a:rPr lang="en-US" sz="1600" dirty="0"/>
              <a:t>Track gifts</a:t>
            </a:r>
          </a:p>
          <a:p>
            <a:pPr marL="285750" indent="-285750">
              <a:spcAft>
                <a:spcPts val="1200"/>
              </a:spcAft>
              <a:buFont typeface="Wingdings" panose="05000000000000000000" pitchFamily="2" charset="2"/>
              <a:buChar char="ü"/>
            </a:pPr>
            <a:r>
              <a:rPr lang="en-US" sz="1600" dirty="0"/>
              <a:t>Cultivate donors</a:t>
            </a:r>
          </a:p>
          <a:p>
            <a:pPr marL="285750" indent="-285750">
              <a:spcAft>
                <a:spcPts val="1200"/>
              </a:spcAft>
              <a:buFont typeface="Wingdings" panose="05000000000000000000" pitchFamily="2" charset="2"/>
              <a:buChar char="ü"/>
            </a:pPr>
            <a:r>
              <a:rPr lang="en-US" sz="1600" dirty="0"/>
              <a:t>Treat DAFs as individual donors</a:t>
            </a:r>
          </a:p>
        </p:txBody>
      </p:sp>
    </p:spTree>
    <p:extLst>
      <p:ext uri="{BB962C8B-B14F-4D97-AF65-F5344CB8AC3E}">
        <p14:creationId xmlns:p14="http://schemas.microsoft.com/office/powerpoint/2010/main" val="74018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E6341C-2F97-43FB-8DCF-C1C92C867D7A}"/>
              </a:ext>
            </a:extLst>
          </p:cNvPr>
          <p:cNvPicPr>
            <a:picLocks noChangeAspect="1"/>
          </p:cNvPicPr>
          <p:nvPr/>
        </p:nvPicPr>
        <p:blipFill rotWithShape="1">
          <a:blip r:embed="rId3"/>
          <a:srcRect r="40419"/>
          <a:stretch/>
        </p:blipFill>
        <p:spPr>
          <a:xfrm>
            <a:off x="0" y="1113851"/>
            <a:ext cx="4831443" cy="5402859"/>
          </a:xfrm>
          <a:prstGeom prst="rect">
            <a:avLst/>
          </a:prstGeom>
        </p:spPr>
      </p:pic>
      <p:sp>
        <p:nvSpPr>
          <p:cNvPr id="8" name="Rectangle 7">
            <a:extLst>
              <a:ext uri="{FF2B5EF4-FFF2-40B4-BE49-F238E27FC236}">
                <a16:creationId xmlns:a16="http://schemas.microsoft.com/office/drawing/2014/main" id="{96BEE8FB-EA59-4B02-9DDB-2EF1E9E44424}"/>
              </a:ext>
            </a:extLst>
          </p:cNvPr>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lvl="3">
              <a:buFont typeface="Wingdings" panose="05000000000000000000" pitchFamily="2" charset="2"/>
              <a:buChar char="§"/>
            </a:pPr>
            <a:endParaRPr lang="en-US" sz="3050" dirty="0"/>
          </a:p>
          <a:p>
            <a:pPr lvl="2">
              <a:buFont typeface="Wingdings" panose="05000000000000000000" pitchFamily="2" charset="2"/>
              <a:buChar char="§"/>
            </a:pPr>
            <a:endParaRPr lang="en-US" dirty="0"/>
          </a:p>
          <a:p>
            <a:pPr lvl="1"/>
            <a:endParaRPr lang="en-US" dirty="0"/>
          </a:p>
          <a:p>
            <a:pPr lvl="1"/>
            <a:endParaRPr lang="en-US" dirty="0"/>
          </a:p>
          <a:p>
            <a:endParaRPr lang="en-US" dirty="0"/>
          </a:p>
          <a:p>
            <a:pPr lvl="1"/>
            <a:endParaRPr lang="en-US" dirty="0"/>
          </a:p>
        </p:txBody>
      </p:sp>
      <p:sp>
        <p:nvSpPr>
          <p:cNvPr id="14" name="TextBox 13">
            <a:extLst>
              <a:ext uri="{FF2B5EF4-FFF2-40B4-BE49-F238E27FC236}">
                <a16:creationId xmlns:a16="http://schemas.microsoft.com/office/drawing/2014/main" id="{626D076E-66A2-4197-9CCE-166604F16F24}"/>
              </a:ext>
            </a:extLst>
          </p:cNvPr>
          <p:cNvSpPr txBox="1"/>
          <p:nvPr/>
        </p:nvSpPr>
        <p:spPr>
          <a:xfrm>
            <a:off x="228762" y="287903"/>
            <a:ext cx="6284762" cy="584775"/>
          </a:xfrm>
          <a:prstGeom prst="rect">
            <a:avLst/>
          </a:prstGeom>
          <a:noFill/>
        </p:spPr>
        <p:txBody>
          <a:bodyPr wrap="square">
            <a:spAutoFit/>
          </a:bodyPr>
          <a:lstStyle/>
          <a:p>
            <a:r>
              <a:rPr lang="en-US" sz="3200" b="1" dirty="0">
                <a:solidFill>
                  <a:srgbClr val="006666"/>
                </a:solidFill>
              </a:rPr>
              <a:t>Why DAFs matter to nonprofits.</a:t>
            </a:r>
            <a:endParaRPr lang="en-US" sz="2800" dirty="0">
              <a:solidFill>
                <a:srgbClr val="006666"/>
              </a:solidFill>
            </a:endParaRPr>
          </a:p>
        </p:txBody>
      </p:sp>
      <p:sp>
        <p:nvSpPr>
          <p:cNvPr id="6" name="Rectangle 5">
            <a:extLst>
              <a:ext uri="{FF2B5EF4-FFF2-40B4-BE49-F238E27FC236}">
                <a16:creationId xmlns:a16="http://schemas.microsoft.com/office/drawing/2014/main" id="{69BB43F5-05E7-46F2-A93D-DEEF390D83D9}"/>
              </a:ext>
            </a:extLst>
          </p:cNvPr>
          <p:cNvSpPr/>
          <p:nvPr/>
        </p:nvSpPr>
        <p:spPr>
          <a:xfrm>
            <a:off x="4571999" y="2104234"/>
            <a:ext cx="4080681" cy="2924967"/>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8EC753-D6B4-4F88-ACB8-FD1037A3CF0B}"/>
              </a:ext>
            </a:extLst>
          </p:cNvPr>
          <p:cNvSpPr txBox="1"/>
          <p:nvPr/>
        </p:nvSpPr>
        <p:spPr>
          <a:xfrm>
            <a:off x="4653566" y="2356030"/>
            <a:ext cx="3719916" cy="2385268"/>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700" dirty="0">
                <a:solidFill>
                  <a:schemeClr val="bg1"/>
                </a:solidFill>
              </a:rPr>
              <a:t>DAFs hold a lot of wealth.</a:t>
            </a:r>
          </a:p>
          <a:p>
            <a:pPr marL="285750" indent="-285750">
              <a:spcAft>
                <a:spcPts val="1200"/>
              </a:spcAft>
              <a:buFont typeface="Arial" panose="020B0604020202020204" pitchFamily="34" charset="0"/>
              <a:buChar char="•"/>
            </a:pPr>
            <a:r>
              <a:rPr lang="en-US" sz="1700" dirty="0">
                <a:solidFill>
                  <a:schemeClr val="bg1"/>
                </a:solidFill>
              </a:rPr>
              <a:t>Donor are making more grants from DAFs than ever before.</a:t>
            </a:r>
          </a:p>
          <a:p>
            <a:pPr marL="285750" indent="-285750">
              <a:spcAft>
                <a:spcPts val="1200"/>
              </a:spcAft>
              <a:buFont typeface="Arial" panose="020B0604020202020204" pitchFamily="34" charset="0"/>
              <a:buChar char="•"/>
            </a:pPr>
            <a:r>
              <a:rPr lang="en-US" sz="1700" dirty="0">
                <a:solidFill>
                  <a:schemeClr val="bg1"/>
                </a:solidFill>
              </a:rPr>
              <a:t>DAF donors are loyal to the organizations they support.</a:t>
            </a:r>
          </a:p>
          <a:p>
            <a:pPr marL="285750" indent="-285750">
              <a:spcAft>
                <a:spcPts val="1200"/>
              </a:spcAft>
              <a:buFont typeface="Arial" panose="020B0604020202020204" pitchFamily="34" charset="0"/>
              <a:buChar char="•"/>
            </a:pPr>
            <a:r>
              <a:rPr lang="en-US" sz="1700" dirty="0">
                <a:solidFill>
                  <a:schemeClr val="bg1"/>
                </a:solidFill>
              </a:rPr>
              <a:t>Donors are turning to DAFs more than ever before.</a:t>
            </a:r>
          </a:p>
        </p:txBody>
      </p:sp>
      <p:pic>
        <p:nvPicPr>
          <p:cNvPr id="11" name="Picture 10">
            <a:extLst>
              <a:ext uri="{FF2B5EF4-FFF2-40B4-BE49-F238E27FC236}">
                <a16:creationId xmlns:a16="http://schemas.microsoft.com/office/drawing/2014/main" id="{750D0EA5-B70F-43DF-B95C-DD0C4E97DD25}"/>
              </a:ext>
            </a:extLst>
          </p:cNvPr>
          <p:cNvPicPr>
            <a:picLocks noChangeAspect="1"/>
          </p:cNvPicPr>
          <p:nvPr/>
        </p:nvPicPr>
        <p:blipFill>
          <a:blip r:embed="rId4"/>
          <a:stretch>
            <a:fillRect/>
          </a:stretch>
        </p:blipFill>
        <p:spPr>
          <a:xfrm>
            <a:off x="8076036" y="5790036"/>
            <a:ext cx="1067964" cy="1067964"/>
          </a:xfrm>
          <a:prstGeom prst="rect">
            <a:avLst/>
          </a:prstGeom>
        </p:spPr>
      </p:pic>
    </p:spTree>
    <p:extLst>
      <p:ext uri="{BB962C8B-B14F-4D97-AF65-F5344CB8AC3E}">
        <p14:creationId xmlns:p14="http://schemas.microsoft.com/office/powerpoint/2010/main" val="41584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BEE8FB-EA59-4B02-9DDB-2EF1E9E44424}"/>
              </a:ext>
            </a:extLst>
          </p:cNvPr>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lvl="3">
              <a:buFont typeface="Wingdings" panose="05000000000000000000" pitchFamily="2" charset="2"/>
              <a:buChar char="§"/>
            </a:pPr>
            <a:endParaRPr lang="en-US" sz="3050" dirty="0"/>
          </a:p>
          <a:p>
            <a:pPr lvl="2">
              <a:buFont typeface="Wingdings" panose="05000000000000000000" pitchFamily="2" charset="2"/>
              <a:buChar char="§"/>
            </a:pPr>
            <a:endParaRPr lang="en-US" dirty="0"/>
          </a:p>
          <a:p>
            <a:pPr lvl="1"/>
            <a:endParaRPr lang="en-US" dirty="0"/>
          </a:p>
          <a:p>
            <a:pPr lvl="1"/>
            <a:endParaRPr lang="en-US" dirty="0"/>
          </a:p>
          <a:p>
            <a:endParaRPr lang="en-US" dirty="0"/>
          </a:p>
          <a:p>
            <a:pPr lvl="1"/>
            <a:endParaRPr lang="en-US" dirty="0"/>
          </a:p>
        </p:txBody>
      </p:sp>
      <p:sp>
        <p:nvSpPr>
          <p:cNvPr id="14" name="TextBox 13">
            <a:extLst>
              <a:ext uri="{FF2B5EF4-FFF2-40B4-BE49-F238E27FC236}">
                <a16:creationId xmlns:a16="http://schemas.microsoft.com/office/drawing/2014/main" id="{626D076E-66A2-4197-9CCE-166604F16F24}"/>
              </a:ext>
            </a:extLst>
          </p:cNvPr>
          <p:cNvSpPr txBox="1"/>
          <p:nvPr/>
        </p:nvSpPr>
        <p:spPr>
          <a:xfrm>
            <a:off x="774408" y="2905780"/>
            <a:ext cx="8055267" cy="523220"/>
          </a:xfrm>
          <a:prstGeom prst="rect">
            <a:avLst/>
          </a:prstGeom>
          <a:noFill/>
        </p:spPr>
        <p:txBody>
          <a:bodyPr wrap="square">
            <a:spAutoFit/>
          </a:bodyPr>
          <a:lstStyle/>
          <a:p>
            <a:pPr algn="ctr"/>
            <a:r>
              <a:rPr lang="en-US" sz="2800" b="1" dirty="0">
                <a:solidFill>
                  <a:srgbClr val="006666"/>
                </a:solidFill>
              </a:rPr>
              <a:t>Thinking about the solicitation for DAFs</a:t>
            </a:r>
            <a:endParaRPr lang="en-US" sz="2400" dirty="0">
              <a:solidFill>
                <a:srgbClr val="006666"/>
              </a:solidFill>
            </a:endParaRPr>
          </a:p>
        </p:txBody>
      </p:sp>
      <p:pic>
        <p:nvPicPr>
          <p:cNvPr id="11" name="Picture 10">
            <a:extLst>
              <a:ext uri="{FF2B5EF4-FFF2-40B4-BE49-F238E27FC236}">
                <a16:creationId xmlns:a16="http://schemas.microsoft.com/office/drawing/2014/main" id="{750D0EA5-B70F-43DF-B95C-DD0C4E97DD25}"/>
              </a:ext>
            </a:extLst>
          </p:cNvPr>
          <p:cNvPicPr>
            <a:picLocks noChangeAspect="1"/>
          </p:cNvPicPr>
          <p:nvPr/>
        </p:nvPicPr>
        <p:blipFill>
          <a:blip r:embed="rId3"/>
          <a:stretch>
            <a:fillRect/>
          </a:stretch>
        </p:blipFill>
        <p:spPr>
          <a:xfrm>
            <a:off x="8076036" y="5790036"/>
            <a:ext cx="1067964" cy="1067964"/>
          </a:xfrm>
          <a:prstGeom prst="rect">
            <a:avLst/>
          </a:prstGeom>
        </p:spPr>
      </p:pic>
    </p:spTree>
    <p:extLst>
      <p:ext uri="{BB962C8B-B14F-4D97-AF65-F5344CB8AC3E}">
        <p14:creationId xmlns:p14="http://schemas.microsoft.com/office/powerpoint/2010/main" val="28845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and person looking at each other&#10;&#10;Description automatically generated with low confidence">
            <a:extLst>
              <a:ext uri="{FF2B5EF4-FFF2-40B4-BE49-F238E27FC236}">
                <a16:creationId xmlns:a16="http://schemas.microsoft.com/office/drawing/2014/main" id="{A9EC7CD0-8687-416A-A108-5710B4378C9D}"/>
              </a:ext>
            </a:extLst>
          </p:cNvPr>
          <p:cNvPicPr>
            <a:picLocks noChangeAspect="1"/>
          </p:cNvPicPr>
          <p:nvPr/>
        </p:nvPicPr>
        <p:blipFill rotWithShape="1">
          <a:blip r:embed="rId3"/>
          <a:srcRect l="10702" r="41248"/>
          <a:stretch/>
        </p:blipFill>
        <p:spPr>
          <a:xfrm>
            <a:off x="0" y="1129141"/>
            <a:ext cx="3895412" cy="5401429"/>
          </a:xfrm>
          <a:prstGeom prst="rect">
            <a:avLst/>
          </a:prstGeom>
        </p:spPr>
      </p:pic>
      <p:sp>
        <p:nvSpPr>
          <p:cNvPr id="8" name="Rectangle 7">
            <a:extLst>
              <a:ext uri="{FF2B5EF4-FFF2-40B4-BE49-F238E27FC236}">
                <a16:creationId xmlns:a16="http://schemas.microsoft.com/office/drawing/2014/main" id="{96BEE8FB-EA59-4B02-9DDB-2EF1E9E44424}"/>
              </a:ext>
            </a:extLst>
          </p:cNvPr>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lvl="3">
              <a:buFont typeface="Wingdings" panose="05000000000000000000" pitchFamily="2" charset="2"/>
              <a:buChar char="§"/>
            </a:pPr>
            <a:endParaRPr lang="en-US" sz="3050" dirty="0"/>
          </a:p>
          <a:p>
            <a:pPr lvl="2">
              <a:buFont typeface="Wingdings" panose="05000000000000000000" pitchFamily="2" charset="2"/>
              <a:buChar char="§"/>
            </a:pPr>
            <a:endParaRPr lang="en-US" dirty="0"/>
          </a:p>
          <a:p>
            <a:pPr lvl="1"/>
            <a:endParaRPr lang="en-US" dirty="0"/>
          </a:p>
          <a:p>
            <a:pPr lvl="1"/>
            <a:endParaRPr lang="en-US" dirty="0"/>
          </a:p>
          <a:p>
            <a:endParaRPr lang="en-US" dirty="0"/>
          </a:p>
          <a:p>
            <a:pPr lvl="1"/>
            <a:endParaRPr lang="en-US" dirty="0"/>
          </a:p>
        </p:txBody>
      </p:sp>
      <p:pic>
        <p:nvPicPr>
          <p:cNvPr id="11" name="Picture 10">
            <a:extLst>
              <a:ext uri="{FF2B5EF4-FFF2-40B4-BE49-F238E27FC236}">
                <a16:creationId xmlns:a16="http://schemas.microsoft.com/office/drawing/2014/main" id="{750D0EA5-B70F-43DF-B95C-DD0C4E97DD25}"/>
              </a:ext>
            </a:extLst>
          </p:cNvPr>
          <p:cNvPicPr>
            <a:picLocks noChangeAspect="1"/>
          </p:cNvPicPr>
          <p:nvPr/>
        </p:nvPicPr>
        <p:blipFill>
          <a:blip r:embed="rId4"/>
          <a:stretch>
            <a:fillRect/>
          </a:stretch>
        </p:blipFill>
        <p:spPr>
          <a:xfrm>
            <a:off x="8076036" y="5790036"/>
            <a:ext cx="1067964" cy="1067964"/>
          </a:xfrm>
          <a:prstGeom prst="rect">
            <a:avLst/>
          </a:prstGeom>
        </p:spPr>
      </p:pic>
      <p:sp>
        <p:nvSpPr>
          <p:cNvPr id="15" name="TextBox 14">
            <a:extLst>
              <a:ext uri="{FF2B5EF4-FFF2-40B4-BE49-F238E27FC236}">
                <a16:creationId xmlns:a16="http://schemas.microsoft.com/office/drawing/2014/main" id="{2AA5AC85-4C87-4690-8315-CBA030037634}"/>
              </a:ext>
            </a:extLst>
          </p:cNvPr>
          <p:cNvSpPr txBox="1"/>
          <p:nvPr/>
        </p:nvSpPr>
        <p:spPr>
          <a:xfrm>
            <a:off x="216892" y="369791"/>
            <a:ext cx="8186879" cy="461665"/>
          </a:xfrm>
          <a:prstGeom prst="rect">
            <a:avLst/>
          </a:prstGeom>
          <a:noFill/>
        </p:spPr>
        <p:txBody>
          <a:bodyPr wrap="square">
            <a:spAutoFit/>
          </a:bodyPr>
          <a:lstStyle/>
          <a:p>
            <a:r>
              <a:rPr lang="en-US" sz="2400" b="1" dirty="0">
                <a:solidFill>
                  <a:srgbClr val="006666"/>
                </a:solidFill>
              </a:rPr>
              <a:t>Donors have a lot of options for charitable vehicles.</a:t>
            </a:r>
            <a:endParaRPr lang="en-US" sz="2000" dirty="0">
              <a:solidFill>
                <a:srgbClr val="006666"/>
              </a:solidFill>
            </a:endParaRPr>
          </a:p>
        </p:txBody>
      </p:sp>
      <p:graphicFrame>
        <p:nvGraphicFramePr>
          <p:cNvPr id="2" name="Table 3">
            <a:extLst>
              <a:ext uri="{FF2B5EF4-FFF2-40B4-BE49-F238E27FC236}">
                <a16:creationId xmlns:a16="http://schemas.microsoft.com/office/drawing/2014/main" id="{2B653F6E-C1A3-4475-BEC2-A975256B359E}"/>
              </a:ext>
            </a:extLst>
          </p:cNvPr>
          <p:cNvGraphicFramePr>
            <a:graphicFrameLocks noGrp="1"/>
          </p:cNvGraphicFramePr>
          <p:nvPr>
            <p:extLst>
              <p:ext uri="{D42A27DB-BD31-4B8C-83A1-F6EECF244321}">
                <p14:modId xmlns:p14="http://schemas.microsoft.com/office/powerpoint/2010/main" val="4211504973"/>
              </p:ext>
            </p:extLst>
          </p:nvPr>
        </p:nvGraphicFramePr>
        <p:xfrm>
          <a:off x="4169864" y="1485878"/>
          <a:ext cx="4754880" cy="4091940"/>
        </p:xfrm>
        <a:graphic>
          <a:graphicData uri="http://schemas.openxmlformats.org/drawingml/2006/table">
            <a:tbl>
              <a:tblPr firstRow="1" bandRow="1">
                <a:tableStyleId>{1FECB4D8-DB02-4DC6-A0A2-4F2EBAE1DC90}</a:tableStyleId>
              </a:tblPr>
              <a:tblGrid>
                <a:gridCol w="1737360">
                  <a:extLst>
                    <a:ext uri="{9D8B030D-6E8A-4147-A177-3AD203B41FA5}">
                      <a16:colId xmlns:a16="http://schemas.microsoft.com/office/drawing/2014/main" val="302290120"/>
                    </a:ext>
                  </a:extLst>
                </a:gridCol>
                <a:gridCol w="1005840">
                  <a:extLst>
                    <a:ext uri="{9D8B030D-6E8A-4147-A177-3AD203B41FA5}">
                      <a16:colId xmlns:a16="http://schemas.microsoft.com/office/drawing/2014/main" val="1500109004"/>
                    </a:ext>
                  </a:extLst>
                </a:gridCol>
                <a:gridCol w="1005840">
                  <a:extLst>
                    <a:ext uri="{9D8B030D-6E8A-4147-A177-3AD203B41FA5}">
                      <a16:colId xmlns:a16="http://schemas.microsoft.com/office/drawing/2014/main" val="2137069692"/>
                    </a:ext>
                  </a:extLst>
                </a:gridCol>
                <a:gridCol w="1005840">
                  <a:extLst>
                    <a:ext uri="{9D8B030D-6E8A-4147-A177-3AD203B41FA5}">
                      <a16:colId xmlns:a16="http://schemas.microsoft.com/office/drawing/2014/main" val="1039661526"/>
                    </a:ext>
                  </a:extLst>
                </a:gridCol>
              </a:tblGrid>
              <a:tr h="370840">
                <a:tc>
                  <a:txBody>
                    <a:bodyPr/>
                    <a:lstStyle/>
                    <a:p>
                      <a:endParaRPr lang="en-US" sz="1200" dirty="0">
                        <a:solidFill>
                          <a:schemeClr val="bg1"/>
                        </a:solidFill>
                      </a:endParaRPr>
                    </a:p>
                  </a:txBody>
                  <a:tcPr/>
                </a:tc>
                <a:tc>
                  <a:txBody>
                    <a:bodyPr/>
                    <a:lstStyle/>
                    <a:p>
                      <a:r>
                        <a:rPr lang="en-US" dirty="0">
                          <a:solidFill>
                            <a:schemeClr val="bg1"/>
                          </a:solidFill>
                        </a:rPr>
                        <a:t>Private Foundation</a:t>
                      </a:r>
                    </a:p>
                  </a:txBody>
                  <a:tcPr/>
                </a:tc>
                <a:tc>
                  <a:txBody>
                    <a:bodyPr/>
                    <a:lstStyle/>
                    <a:p>
                      <a:r>
                        <a:rPr lang="en-US" dirty="0">
                          <a:solidFill>
                            <a:schemeClr val="bg1"/>
                          </a:solidFill>
                        </a:rPr>
                        <a:t>DAF at a national bank</a:t>
                      </a:r>
                    </a:p>
                  </a:txBody>
                  <a:tcPr/>
                </a:tc>
                <a:tc>
                  <a:txBody>
                    <a:bodyPr/>
                    <a:lstStyle/>
                    <a:p>
                      <a:r>
                        <a:rPr lang="en-US" dirty="0">
                          <a:solidFill>
                            <a:schemeClr val="bg1"/>
                          </a:solidFill>
                        </a:rPr>
                        <a:t>DAF at a community foundation</a:t>
                      </a:r>
                    </a:p>
                  </a:txBody>
                  <a:tcPr/>
                </a:tc>
                <a:extLst>
                  <a:ext uri="{0D108BD9-81ED-4DB2-BD59-A6C34878D82A}">
                    <a16:rowId xmlns:a16="http://schemas.microsoft.com/office/drawing/2014/main" val="129029954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Flexibility on investments</a:t>
                      </a:r>
                    </a:p>
                  </a:txBody>
                  <a:tcPr anchor="ctr"/>
                </a:tc>
                <a:tc>
                  <a:txBody>
                    <a:bodyPr/>
                    <a:lstStyle/>
                    <a:p>
                      <a:endParaRPr lang="en-US" dirty="0"/>
                    </a:p>
                  </a:txBody>
                  <a:tcPr/>
                </a:tc>
                <a:tc>
                  <a:txBody>
                    <a:bodyPr/>
                    <a:lstStyle/>
                    <a:p>
                      <a:endParaRPr lang="en-US"/>
                    </a:p>
                  </a:txBody>
                  <a:tcPr/>
                </a:tc>
                <a:tc>
                  <a:txBody>
                    <a:bodyPr/>
                    <a:lstStyle/>
                    <a:p>
                      <a:pPr algn="ctr"/>
                      <a:r>
                        <a:rPr lang="en-US" sz="3600" dirty="0">
                          <a:solidFill>
                            <a:srgbClr val="22736C"/>
                          </a:solidFill>
                          <a:sym typeface="Wingdings" panose="05000000000000000000" pitchFamily="2" charset="2"/>
                        </a:rPr>
                        <a:t></a:t>
                      </a:r>
                      <a:endParaRPr lang="en-US" sz="3200" dirty="0">
                        <a:solidFill>
                          <a:srgbClr val="22736C"/>
                        </a:solidFill>
                      </a:endParaRPr>
                    </a:p>
                  </a:txBody>
                  <a:tcPr anchor="ctr"/>
                </a:tc>
                <a:extLst>
                  <a:ext uri="{0D108BD9-81ED-4DB2-BD59-A6C34878D82A}">
                    <a16:rowId xmlns:a16="http://schemas.microsoft.com/office/drawing/2014/main" val="305916168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Higher deduction on AGI as compared to private foundations</a:t>
                      </a:r>
                    </a:p>
                  </a:txBody>
                  <a:tcPr anchor="ctr"/>
                </a:tc>
                <a:tc>
                  <a:txBody>
                    <a:bodyPr/>
                    <a:lstStyle/>
                    <a:p>
                      <a:endParaRPr lang="en-US"/>
                    </a:p>
                  </a:txBody>
                  <a:tcPr/>
                </a:tc>
                <a:tc>
                  <a:txBody>
                    <a:bodyPr/>
                    <a:lstStyle/>
                    <a:p>
                      <a:pPr algn="ctr"/>
                      <a:r>
                        <a:rPr lang="en-US" sz="3600" dirty="0">
                          <a:solidFill>
                            <a:srgbClr val="22736C"/>
                          </a:solidFill>
                          <a:sym typeface="Wingdings" panose="05000000000000000000" pitchFamily="2" charset="2"/>
                        </a:rPr>
                        <a:t></a:t>
                      </a:r>
                      <a:endParaRPr lang="en-US" sz="3600" dirty="0"/>
                    </a:p>
                  </a:txBody>
                  <a:tcPr/>
                </a:tc>
                <a:tc>
                  <a:txBody>
                    <a:bodyPr/>
                    <a:lstStyle/>
                    <a:p>
                      <a:pPr algn="ctr"/>
                      <a:r>
                        <a:rPr lang="en-US" sz="3600" dirty="0">
                          <a:solidFill>
                            <a:srgbClr val="22736C"/>
                          </a:solidFill>
                          <a:sym typeface="Wingdings" panose="05000000000000000000" pitchFamily="2" charset="2"/>
                        </a:rPr>
                        <a:t></a:t>
                      </a:r>
                      <a:endParaRPr lang="en-US" sz="3200" dirty="0">
                        <a:solidFill>
                          <a:srgbClr val="22736C"/>
                        </a:solidFill>
                      </a:endParaRPr>
                    </a:p>
                  </a:txBody>
                  <a:tcPr anchor="ctr"/>
                </a:tc>
                <a:extLst>
                  <a:ext uri="{0D108BD9-81ED-4DB2-BD59-A6C34878D82A}">
                    <a16:rowId xmlns:a16="http://schemas.microsoft.com/office/drawing/2014/main" val="318751367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Ability to give beyond 501c3 organizations</a:t>
                      </a:r>
                    </a:p>
                  </a:txBody>
                  <a:tcPr anchor="ctr"/>
                </a:tc>
                <a:tc>
                  <a:txBody>
                    <a:bodyPr/>
                    <a:lstStyle/>
                    <a:p>
                      <a:endParaRPr lang="en-US"/>
                    </a:p>
                  </a:txBody>
                  <a:tcPr/>
                </a:tc>
                <a:tc>
                  <a:txBody>
                    <a:bodyPr/>
                    <a:lstStyle/>
                    <a:p>
                      <a:endParaRPr lang="en-US"/>
                    </a:p>
                  </a:txBody>
                  <a:tcPr/>
                </a:tc>
                <a:tc>
                  <a:txBody>
                    <a:bodyPr/>
                    <a:lstStyle/>
                    <a:p>
                      <a:pPr algn="ctr"/>
                      <a:r>
                        <a:rPr lang="en-US" sz="3600" dirty="0">
                          <a:solidFill>
                            <a:srgbClr val="22736C"/>
                          </a:solidFill>
                          <a:sym typeface="Wingdings" panose="05000000000000000000" pitchFamily="2" charset="2"/>
                        </a:rPr>
                        <a:t></a:t>
                      </a:r>
                      <a:endParaRPr lang="en-US" sz="3200" dirty="0">
                        <a:solidFill>
                          <a:srgbClr val="22736C"/>
                        </a:solidFill>
                      </a:endParaRPr>
                    </a:p>
                  </a:txBody>
                  <a:tcPr anchor="ctr"/>
                </a:tc>
                <a:extLst>
                  <a:ext uri="{0D108BD9-81ED-4DB2-BD59-A6C34878D82A}">
                    <a16:rowId xmlns:a16="http://schemas.microsoft.com/office/drawing/2014/main" val="165145219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Opportunity to donate non-publicly traded assets</a:t>
                      </a:r>
                    </a:p>
                  </a:txBody>
                  <a:tcPr anchor="ctr"/>
                </a:tc>
                <a:tc>
                  <a:txBody>
                    <a:bodyPr/>
                    <a:lstStyle/>
                    <a:p>
                      <a:endParaRPr lang="en-US"/>
                    </a:p>
                  </a:txBody>
                  <a:tcPr/>
                </a:tc>
                <a:tc>
                  <a:txBody>
                    <a:bodyPr/>
                    <a:lstStyle/>
                    <a:p>
                      <a:endParaRPr lang="en-US"/>
                    </a:p>
                  </a:txBody>
                  <a:tcPr/>
                </a:tc>
                <a:tc>
                  <a:txBody>
                    <a:bodyPr/>
                    <a:lstStyle/>
                    <a:p>
                      <a:pPr algn="ctr"/>
                      <a:r>
                        <a:rPr lang="en-US" sz="3600" dirty="0">
                          <a:solidFill>
                            <a:srgbClr val="22736C"/>
                          </a:solidFill>
                          <a:sym typeface="Wingdings" panose="05000000000000000000" pitchFamily="2" charset="2"/>
                        </a:rPr>
                        <a:t></a:t>
                      </a:r>
                      <a:endParaRPr lang="en-US" sz="3200" dirty="0">
                        <a:solidFill>
                          <a:srgbClr val="22736C"/>
                        </a:solidFill>
                      </a:endParaRPr>
                    </a:p>
                  </a:txBody>
                  <a:tcPr anchor="ctr"/>
                </a:tc>
                <a:extLst>
                  <a:ext uri="{0D108BD9-81ED-4DB2-BD59-A6C34878D82A}">
                    <a16:rowId xmlns:a16="http://schemas.microsoft.com/office/drawing/2014/main" val="54087740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Talk to a dedicated fund representative who lives in (and cares about) your community</a:t>
                      </a:r>
                    </a:p>
                  </a:txBody>
                  <a:tcPr anchor="ctr"/>
                </a:tc>
                <a:tc>
                  <a:txBody>
                    <a:bodyPr/>
                    <a:lstStyle/>
                    <a:p>
                      <a:endParaRPr lang="en-US"/>
                    </a:p>
                  </a:txBody>
                  <a:tcPr/>
                </a:tc>
                <a:tc>
                  <a:txBody>
                    <a:bodyPr/>
                    <a:lstStyle/>
                    <a:p>
                      <a:endParaRPr lang="en-US"/>
                    </a:p>
                  </a:txBody>
                  <a:tcPr/>
                </a:tc>
                <a:tc>
                  <a:txBody>
                    <a:bodyPr/>
                    <a:lstStyle/>
                    <a:p>
                      <a:pPr algn="ctr"/>
                      <a:r>
                        <a:rPr lang="en-US" sz="3600" dirty="0">
                          <a:solidFill>
                            <a:srgbClr val="22736C"/>
                          </a:solidFill>
                          <a:sym typeface="Wingdings" panose="05000000000000000000" pitchFamily="2" charset="2"/>
                        </a:rPr>
                        <a:t></a:t>
                      </a:r>
                      <a:endParaRPr lang="en-US" sz="3200" dirty="0">
                        <a:solidFill>
                          <a:srgbClr val="22736C"/>
                        </a:solidFill>
                      </a:endParaRPr>
                    </a:p>
                  </a:txBody>
                  <a:tcPr anchor="ctr"/>
                </a:tc>
                <a:extLst>
                  <a:ext uri="{0D108BD9-81ED-4DB2-BD59-A6C34878D82A}">
                    <a16:rowId xmlns:a16="http://schemas.microsoft.com/office/drawing/2014/main" val="4285018407"/>
                  </a:ext>
                </a:extLst>
              </a:tr>
            </a:tbl>
          </a:graphicData>
        </a:graphic>
      </p:graphicFrame>
    </p:spTree>
    <p:extLst>
      <p:ext uri="{BB962C8B-B14F-4D97-AF65-F5344CB8AC3E}">
        <p14:creationId xmlns:p14="http://schemas.microsoft.com/office/powerpoint/2010/main" val="376386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riding a bicycle&#10;&#10;Description automatically generated with medium confidence">
            <a:extLst>
              <a:ext uri="{FF2B5EF4-FFF2-40B4-BE49-F238E27FC236}">
                <a16:creationId xmlns:a16="http://schemas.microsoft.com/office/drawing/2014/main" id="{0E86A2CF-038F-40D0-BD65-8937DB2C6FB2}"/>
              </a:ext>
            </a:extLst>
          </p:cNvPr>
          <p:cNvPicPr>
            <a:picLocks noChangeAspect="1"/>
          </p:cNvPicPr>
          <p:nvPr/>
        </p:nvPicPr>
        <p:blipFill rotWithShape="1">
          <a:blip r:embed="rId2"/>
          <a:srcRect l="52623"/>
          <a:stretch/>
        </p:blipFill>
        <p:spPr>
          <a:xfrm>
            <a:off x="0" y="1115281"/>
            <a:ext cx="3840842" cy="5401429"/>
          </a:xfrm>
          <a:prstGeom prst="rect">
            <a:avLst/>
          </a:prstGeom>
        </p:spPr>
      </p:pic>
      <p:sp>
        <p:nvSpPr>
          <p:cNvPr id="6" name="Title 1">
            <a:extLst>
              <a:ext uri="{FF2B5EF4-FFF2-40B4-BE49-F238E27FC236}">
                <a16:creationId xmlns:a16="http://schemas.microsoft.com/office/drawing/2014/main" id="{ED4F6357-0107-4FA9-920F-6F5DAC5C36C2}"/>
              </a:ext>
            </a:extLst>
          </p:cNvPr>
          <p:cNvSpPr txBox="1">
            <a:spLocks/>
          </p:cNvSpPr>
          <p:nvPr/>
        </p:nvSpPr>
        <p:spPr>
          <a:xfrm>
            <a:off x="178274" y="239944"/>
            <a:ext cx="8965726" cy="777871"/>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solidFill>
                  <a:srgbClr val="006666"/>
                </a:solidFill>
                <a:latin typeface="+mn-lt"/>
              </a:rPr>
              <a:t>Snapshot of our fundholders’ 2020 philanthropic impact</a:t>
            </a:r>
            <a:endParaRPr lang="en-US" sz="3200" b="1" dirty="0">
              <a:latin typeface="+mn-lt"/>
            </a:endParaRPr>
          </a:p>
        </p:txBody>
      </p:sp>
      <p:sp>
        <p:nvSpPr>
          <p:cNvPr id="7" name="Rectangle 6">
            <a:extLst>
              <a:ext uri="{FF2B5EF4-FFF2-40B4-BE49-F238E27FC236}">
                <a16:creationId xmlns:a16="http://schemas.microsoft.com/office/drawing/2014/main" id="{417371DC-53BA-4801-B773-16633E963643}"/>
              </a:ext>
            </a:extLst>
          </p:cNvPr>
          <p:cNvSpPr/>
          <p:nvPr/>
        </p:nvSpPr>
        <p:spPr>
          <a:xfrm>
            <a:off x="0" y="6516710"/>
            <a:ext cx="9144000" cy="341290"/>
          </a:xfrm>
          <a:prstGeom prst="rect">
            <a:avLst/>
          </a:prstGeom>
          <a:solidFill>
            <a:srgbClr val="A1B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4C79D3D-632E-4564-BE4D-DB8657EEB9D6}"/>
              </a:ext>
            </a:extLst>
          </p:cNvPr>
          <p:cNvPicPr>
            <a:picLocks noChangeAspect="1"/>
          </p:cNvPicPr>
          <p:nvPr/>
        </p:nvPicPr>
        <p:blipFill>
          <a:blip r:embed="rId3"/>
          <a:stretch>
            <a:fillRect/>
          </a:stretch>
        </p:blipFill>
        <p:spPr>
          <a:xfrm>
            <a:off x="8076036" y="5790036"/>
            <a:ext cx="1067964" cy="1067964"/>
          </a:xfrm>
          <a:prstGeom prst="rect">
            <a:avLst/>
          </a:prstGeom>
        </p:spPr>
      </p:pic>
      <p:pic>
        <p:nvPicPr>
          <p:cNvPr id="5" name="Content Placeholder 4" descr="Diagram&#10;&#10;Description automatically generated">
            <a:extLst>
              <a:ext uri="{FF2B5EF4-FFF2-40B4-BE49-F238E27FC236}">
                <a16:creationId xmlns:a16="http://schemas.microsoft.com/office/drawing/2014/main" id="{D0EC264F-1BCA-4668-B593-F0965E10BD45}"/>
              </a:ext>
            </a:extLst>
          </p:cNvPr>
          <p:cNvPicPr>
            <a:picLocks noGrp="1" noChangeAspect="1"/>
          </p:cNvPicPr>
          <p:nvPr>
            <p:ph idx="1"/>
          </p:nvPr>
        </p:nvPicPr>
        <p:blipFill rotWithShape="1">
          <a:blip r:embed="rId4"/>
          <a:srcRect l="1573" t="7985" r="1264" b="1688"/>
          <a:stretch/>
        </p:blipFill>
        <p:spPr>
          <a:xfrm>
            <a:off x="2471513" y="1503928"/>
            <a:ext cx="4200973" cy="385014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9D101942-22D9-45F3-B2B0-7273D8B56EAC}"/>
              </a:ext>
            </a:extLst>
          </p:cNvPr>
          <p:cNvPicPr>
            <a:picLocks noChangeAspect="1"/>
          </p:cNvPicPr>
          <p:nvPr/>
        </p:nvPicPr>
        <p:blipFill>
          <a:blip r:embed="rId5"/>
          <a:stretch>
            <a:fillRect/>
          </a:stretch>
        </p:blipFill>
        <p:spPr>
          <a:xfrm>
            <a:off x="7054617" y="1548832"/>
            <a:ext cx="2042838" cy="3760335"/>
          </a:xfrm>
          <a:prstGeom prst="rect">
            <a:avLst/>
          </a:prstGeom>
        </p:spPr>
      </p:pic>
    </p:spTree>
    <p:extLst>
      <p:ext uri="{BB962C8B-B14F-4D97-AF65-F5344CB8AC3E}">
        <p14:creationId xmlns:p14="http://schemas.microsoft.com/office/powerpoint/2010/main" val="3072461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7425</TotalTime>
  <Words>759</Words>
  <Application>Microsoft Office PowerPoint</Application>
  <PresentationFormat>On-screen Show (4:3)</PresentationFormat>
  <Paragraphs>131</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Donor Advised Funds extend their decade-long growth in every metric.</vt:lpstr>
      <vt:lpstr>2020 was noteworthy for growth in DAF assets, numbers, grantmaking.</vt:lpstr>
      <vt:lpstr>Who offers DAFs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CFNJ</dc:title>
  <dc:creator>Margarethe Laurenzi</dc:creator>
  <cp:lastModifiedBy>Hans Dekker</cp:lastModifiedBy>
  <cp:revision>223</cp:revision>
  <cp:lastPrinted>2017-05-15T13:45:02Z</cp:lastPrinted>
  <dcterms:created xsi:type="dcterms:W3CDTF">2014-07-31T18:11:34Z</dcterms:created>
  <dcterms:modified xsi:type="dcterms:W3CDTF">2021-11-17T17:12:13Z</dcterms:modified>
</cp:coreProperties>
</file>